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88"/>
  </p:notesMasterIdLst>
  <p:sldIdLst>
    <p:sldId id="256" r:id="rId2"/>
    <p:sldId id="257" r:id="rId3"/>
    <p:sldId id="339" r:id="rId4"/>
    <p:sldId id="258" r:id="rId5"/>
    <p:sldId id="264" r:id="rId6"/>
    <p:sldId id="265" r:id="rId7"/>
    <p:sldId id="266" r:id="rId8"/>
    <p:sldId id="267" r:id="rId9"/>
    <p:sldId id="268" r:id="rId10"/>
    <p:sldId id="269" r:id="rId11"/>
    <p:sldId id="259" r:id="rId12"/>
    <p:sldId id="328" r:id="rId13"/>
    <p:sldId id="335" r:id="rId14"/>
    <p:sldId id="270" r:id="rId15"/>
    <p:sldId id="330" r:id="rId16"/>
    <p:sldId id="329" r:id="rId17"/>
    <p:sldId id="338" r:id="rId18"/>
    <p:sldId id="331" r:id="rId19"/>
    <p:sldId id="350" r:id="rId20"/>
    <p:sldId id="327" r:id="rId21"/>
    <p:sldId id="334" r:id="rId22"/>
    <p:sldId id="336" r:id="rId23"/>
    <p:sldId id="337" r:id="rId24"/>
    <p:sldId id="308" r:id="rId25"/>
    <p:sldId id="333" r:id="rId26"/>
    <p:sldId id="309" r:id="rId27"/>
    <p:sldId id="311" r:id="rId28"/>
    <p:sldId id="260" r:id="rId29"/>
    <p:sldId id="272" r:id="rId30"/>
    <p:sldId id="273" r:id="rId31"/>
    <p:sldId id="285" r:id="rId32"/>
    <p:sldId id="276" r:id="rId33"/>
    <p:sldId id="286" r:id="rId34"/>
    <p:sldId id="287" r:id="rId35"/>
    <p:sldId id="288" r:id="rId36"/>
    <p:sldId id="289" r:id="rId37"/>
    <p:sldId id="290" r:id="rId38"/>
    <p:sldId id="294" r:id="rId39"/>
    <p:sldId id="274" r:id="rId40"/>
    <p:sldId id="279" r:id="rId41"/>
    <p:sldId id="275" r:id="rId42"/>
    <p:sldId id="278" r:id="rId43"/>
    <p:sldId id="277" r:id="rId44"/>
    <p:sldId id="281" r:id="rId45"/>
    <p:sldId id="280" r:id="rId46"/>
    <p:sldId id="282" r:id="rId47"/>
    <p:sldId id="283" r:id="rId48"/>
    <p:sldId id="284" r:id="rId49"/>
    <p:sldId id="261" r:id="rId50"/>
    <p:sldId id="295" r:id="rId51"/>
    <p:sldId id="296" r:id="rId52"/>
    <p:sldId id="301" r:id="rId53"/>
    <p:sldId id="299" r:id="rId54"/>
    <p:sldId id="300" r:id="rId55"/>
    <p:sldId id="302" r:id="rId56"/>
    <p:sldId id="303" r:id="rId57"/>
    <p:sldId id="304" r:id="rId58"/>
    <p:sldId id="305" r:id="rId59"/>
    <p:sldId id="306" r:id="rId60"/>
    <p:sldId id="310" r:id="rId61"/>
    <p:sldId id="312" r:id="rId62"/>
    <p:sldId id="349" r:id="rId63"/>
    <p:sldId id="313" r:id="rId64"/>
    <p:sldId id="314" r:id="rId65"/>
    <p:sldId id="340" r:id="rId66"/>
    <p:sldId id="315" r:id="rId67"/>
    <p:sldId id="341" r:id="rId68"/>
    <p:sldId id="316" r:id="rId69"/>
    <p:sldId id="317" r:id="rId70"/>
    <p:sldId id="342" r:id="rId71"/>
    <p:sldId id="318" r:id="rId72"/>
    <p:sldId id="343" r:id="rId73"/>
    <p:sldId id="322" r:id="rId74"/>
    <p:sldId id="344" r:id="rId75"/>
    <p:sldId id="319" r:id="rId76"/>
    <p:sldId id="320" r:id="rId77"/>
    <p:sldId id="345" r:id="rId78"/>
    <p:sldId id="321" r:id="rId79"/>
    <p:sldId id="323" r:id="rId80"/>
    <p:sldId id="346" r:id="rId81"/>
    <p:sldId id="324" r:id="rId82"/>
    <p:sldId id="347" r:id="rId83"/>
    <p:sldId id="325" r:id="rId84"/>
    <p:sldId id="263" r:id="rId85"/>
    <p:sldId id="326" r:id="rId86"/>
    <p:sldId id="348" r:id="rId8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58" d="100"/>
          <a:sy n="58" d="100"/>
        </p:scale>
        <p:origin x="1077" y="41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0" d="100"/>
        <a:sy n="60" d="100"/>
      </p:scale>
      <p:origin x="0" y="-332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notesMaster" Target="notesMasters/notesMaster1.xml"/><Relationship Id="rId9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79A166-055B-4A9B-89B1-4964ED0938D9}" type="datetimeFigureOut">
              <a:rPr lang="en-CA" smtClean="0"/>
              <a:t>2019-11-07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0E53A9-AF3E-41BA-899A-A07F7F5C9FB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107109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779F56-816A-4AA3-A913-CADF5C1C303A}" type="datetime1">
              <a:rPr lang="en-CA" smtClean="0"/>
              <a:t>2019-11-07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0A028-28AD-4588-A234-F803D585BC6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499388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B0B92-0069-4394-807D-DF3C1A7A2867}" type="datetime1">
              <a:rPr lang="en-CA" smtClean="0"/>
              <a:t>2019-11-07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0A028-28AD-4588-A234-F803D585BC6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575045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84B98-E96D-4FF9-A86F-1D6225294703}" type="datetime1">
              <a:rPr lang="en-CA" smtClean="0"/>
              <a:t>2019-11-07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0A028-28AD-4588-A234-F803D585BC6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579149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752AA-1818-493F-8673-6528AA35B29C}" type="datetime1">
              <a:rPr lang="en-CA" smtClean="0"/>
              <a:t>2019-11-07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0A028-28AD-4588-A234-F803D585BC6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268945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59C661-134F-4AF8-A145-4EF0651280DC}" type="datetime1">
              <a:rPr lang="en-CA" smtClean="0"/>
              <a:t>2019-11-07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0A028-28AD-4588-A234-F803D585BC6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110978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C0EF5B-669E-41EF-AC96-6E5F193A872A}" type="datetime1">
              <a:rPr lang="en-CA" smtClean="0"/>
              <a:t>2019-11-07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0A028-28AD-4588-A234-F803D585BC6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034026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C92B3-38FD-4A96-B086-B2DC60F04964}" type="datetime1">
              <a:rPr lang="en-CA" smtClean="0"/>
              <a:t>2019-11-07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0A028-28AD-4588-A234-F803D585BC6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821888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31D64-D7B2-450D-96E2-A269566DBAB2}" type="datetime1">
              <a:rPr lang="en-CA" smtClean="0"/>
              <a:t>2019-11-07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0A028-28AD-4588-A234-F803D585BC6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58924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AE917-13B2-40A1-BC11-CA4B61CEA49A}" type="datetime1">
              <a:rPr lang="en-CA" smtClean="0"/>
              <a:t>2019-11-07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0A028-28AD-4588-A234-F803D585BC6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064893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EF3C0-84DC-4805-A785-5DA9348462C6}" type="datetime1">
              <a:rPr lang="en-CA" smtClean="0"/>
              <a:t>2019-11-07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0A028-28AD-4588-A234-F803D585BC6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794185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D7886-D740-4DBE-A146-917022CB8D96}" type="datetime1">
              <a:rPr lang="en-CA" smtClean="0"/>
              <a:t>2019-11-07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0A028-28AD-4588-A234-F803D585BC6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553476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344706-52A5-4A1C-8B52-BC2193FDF98C}" type="datetime1">
              <a:rPr lang="en-CA" smtClean="0"/>
              <a:t>2019-11-07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20A028-28AD-4588-A234-F803D585BC6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539095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studio/cheatsheets/raw/master/rstudio-ide.pdf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github.com/rstudio/cheatsheets/raw/master/base-r.pdf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tidyverse.org/" TargetMode="External"/><Relationship Id="rId2" Type="http://schemas.openxmlformats.org/officeDocument/2006/relationships/hyperlink" Target="http://hadley.nz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r4ds.had.co.nz/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s3.amazonaws.com/assets.datacamp.com/blog_assets/Tidyverse+Cheat+Sheet.pdf" TargetMode="External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studio.com/resources/cheatsheets/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bccdc.ca/health-professionals/data-reports/reportable-diseases-data-dashboard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eg"/><Relationship Id="rId3" Type="http://schemas.openxmlformats.org/officeDocument/2006/relationships/hyperlink" Target="https://cran.r-project.org/" TargetMode="External"/><Relationship Id="rId7" Type="http://schemas.openxmlformats.org/officeDocument/2006/relationships/hyperlink" Target="https://www.rstudio.com/products/rpackages/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ran.r-project.org/web/packages/" TargetMode="External"/><Relationship Id="rId5" Type="http://schemas.openxmlformats.org/officeDocument/2006/relationships/hyperlink" Target="https://www.rstudio.com/" TargetMode="External"/><Relationship Id="rId10" Type="http://schemas.openxmlformats.org/officeDocument/2006/relationships/image" Target="../media/image5.png"/><Relationship Id="rId4" Type="http://schemas.openxmlformats.org/officeDocument/2006/relationships/hyperlink" Target="https://mran.microsoft.com/open" TargetMode="External"/><Relationship Id="rId9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gif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Data_wrangling" TargetMode="Externa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gif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gif"/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7" Type="http://schemas.openxmlformats.org/officeDocument/2006/relationships/image" Target="../media/image9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8.jpeg"/><Relationship Id="rId4" Type="http://schemas.openxmlformats.org/officeDocument/2006/relationships/image" Target="../media/image2.jpe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studio.com/wp-content/uploads/2015/02/data-wrangling-cheatsheet.pdf" TargetMode="Externa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leadershipfreak.wordpress.com/2010/05/page/2/" TargetMode="External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0.emf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hyperlink" Target="http://stat545.com/bit001_dplyr-cheatsheet.html" TargetMode="External"/><Relationship Id="rId2" Type="http://schemas.openxmlformats.org/officeDocument/2006/relationships/image" Target="../media/image65.emf"/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hyperlink" Target="http://vita.had.co.nz/papers/tidy-data.html" TargetMode="External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hyperlink" Target="http://jules32.github.io/2016-07-12-Oxford/dplyr_tidyr/" TargetMode="External"/><Relationship Id="rId3" Type="http://schemas.openxmlformats.org/officeDocument/2006/relationships/hyperlink" Target="https://www.r-bloggers.com/hadley-wickhams-dplyr-tutorial-at-user-2014-part-1/" TargetMode="External"/><Relationship Id="rId7" Type="http://schemas.openxmlformats.org/officeDocument/2006/relationships/hyperlink" Target="https://github.com/rstudio/cheatsheets/blob/master/data-import.pdf" TargetMode="External"/><Relationship Id="rId2" Type="http://schemas.openxmlformats.org/officeDocument/2006/relationships/hyperlink" Target="https://r4ds.had.co.nz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rstudio/cheatsheets/blob/master/data-transformation.pdf" TargetMode="External"/><Relationship Id="rId5" Type="http://schemas.openxmlformats.org/officeDocument/2006/relationships/hyperlink" Target="https://www.rstudio.com/resources/cheatsheets/" TargetMode="External"/><Relationship Id="rId4" Type="http://schemas.openxmlformats.org/officeDocument/2006/relationships/hyperlink" Target="https://www.r-bloggers.com/hadley-wickhams-dplyr-tutorial-at-user-2014-part-2/" TargetMode="External"/><Relationship Id="rId9" Type="http://schemas.openxmlformats.org/officeDocument/2006/relationships/hyperlink" Target="https://rstudio-pubs-static.s3.amazonaws.com/109948_876c577ae6424d47b529fce960db7bf4.html#1" TargetMode="External"/></Relationships>
</file>

<file path=ppt/slides/_rels/slide8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quantumday.com/2012/06/mathematical-model-developed-to-predict.html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9C7D09-5225-4249-84A7-D9AD2B5FEF3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dirty="0"/>
              <a:t>Working with Data in R: An Overview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11DD3-A884-4F7B-B5AA-3D1B1A404A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4337330"/>
            <a:ext cx="6858000" cy="1969202"/>
          </a:xfrm>
        </p:spPr>
        <p:txBody>
          <a:bodyPr>
            <a:normAutofit lnSpcReduction="10000"/>
          </a:bodyPr>
          <a:lstStyle/>
          <a:p>
            <a:r>
              <a:rPr lang="en-CA" sz="3500" dirty="0"/>
              <a:t>Michael Otterstatter, PhD</a:t>
            </a:r>
          </a:p>
          <a:p>
            <a:endParaRPr lang="en-CA" sz="2600" dirty="0"/>
          </a:p>
          <a:p>
            <a:r>
              <a:rPr lang="en-CA" sz="2600" dirty="0"/>
              <a:t>Workshop in Geospatial Methods</a:t>
            </a:r>
          </a:p>
          <a:p>
            <a:r>
              <a:rPr lang="en-CA" sz="2600" i="1" dirty="0"/>
              <a:t>Supplementary material</a:t>
            </a:r>
          </a:p>
        </p:txBody>
      </p:sp>
    </p:spTree>
    <p:extLst>
      <p:ext uri="{BB962C8B-B14F-4D97-AF65-F5344CB8AC3E}">
        <p14:creationId xmlns:p14="http://schemas.microsoft.com/office/powerpoint/2010/main" val="14615921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0216" y="1404755"/>
            <a:ext cx="6143568" cy="463423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18984" y="3121706"/>
            <a:ext cx="8368984" cy="861774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r>
              <a:rPr lang="en-CA" sz="2800" dirty="0"/>
              <a:t>For a quick summary of RStudio functions:</a:t>
            </a:r>
            <a:r>
              <a:rPr lang="en-CA" sz="2400" dirty="0"/>
              <a:t> </a:t>
            </a:r>
            <a:r>
              <a:rPr lang="en-CA" sz="2200" dirty="0">
                <a:hlinkClick r:id="rId3"/>
              </a:rPr>
              <a:t>https://github.com/rstudio/cheatsheets/raw/master/rstudio-ide.pdf</a:t>
            </a:r>
            <a:endParaRPr lang="en-CA" sz="22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4EAE7A-5C9F-4055-BB31-E329DD2B8B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CA" dirty="0"/>
              <a:t>R/</a:t>
            </a:r>
            <a:r>
              <a:rPr lang="en-CA" dirty="0" err="1"/>
              <a:t>RStudio</a:t>
            </a:r>
            <a:r>
              <a:rPr lang="en-CA" dirty="0"/>
              <a:t> layout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0A028-28AD-4588-A234-F803D585BC61}" type="slidenum">
              <a:rPr lang="en-CA" smtClean="0"/>
              <a:t>10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562295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CD4746-C977-45E0-B9DE-81BCC04FD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Getting started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0A028-28AD-4588-A234-F803D585BC61}" type="slidenum">
              <a:rPr lang="en-CA" smtClean="0"/>
              <a:t>11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640214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CFC3D4-96AC-42F3-AF4F-84A311A20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in R: base R</a:t>
            </a:r>
            <a:endParaRPr lang="en-C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CC93B5-B969-41B1-AADE-F57C761D31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756" y="1768625"/>
            <a:ext cx="7874269" cy="442259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3E6E07F-BB25-4D2A-AECB-A62E50A8F5DE}"/>
              </a:ext>
            </a:extLst>
          </p:cNvPr>
          <p:cNvSpPr txBox="1"/>
          <p:nvPr/>
        </p:nvSpPr>
        <p:spPr>
          <a:xfrm>
            <a:off x="1687399" y="2782669"/>
            <a:ext cx="35256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rgbClr val="FF0000"/>
                </a:solidFill>
              </a:rPr>
              <a:t>type commands in editor window and run using </a:t>
            </a:r>
            <a:r>
              <a:rPr lang="en-CA" i="1" dirty="0">
                <a:solidFill>
                  <a:srgbClr val="FF0000"/>
                </a:solidFill>
              </a:rPr>
              <a:t>Ctrl + Enter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F98238-A850-43A1-90D2-519550628D72}"/>
              </a:ext>
            </a:extLst>
          </p:cNvPr>
          <p:cNvSpPr txBox="1"/>
          <p:nvPr/>
        </p:nvSpPr>
        <p:spPr>
          <a:xfrm>
            <a:off x="1395168" y="4537314"/>
            <a:ext cx="3525624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rgbClr val="FF0000"/>
                </a:solidFill>
              </a:rPr>
              <a:t>Commands and results appear in Console window (you can also enter commands directly here)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0CAD3CB-4942-41C0-BC15-34B1BB88A37C}"/>
              </a:ext>
            </a:extLst>
          </p:cNvPr>
          <p:cNvCxnSpPr>
            <a:stCxn id="5" idx="1"/>
          </p:cNvCxnSpPr>
          <p:nvPr/>
        </p:nvCxnSpPr>
        <p:spPr>
          <a:xfrm flipH="1" flipV="1">
            <a:off x="1300899" y="2782669"/>
            <a:ext cx="386500" cy="32316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A773941-E907-4F10-A9B7-A393310477E4}"/>
              </a:ext>
            </a:extLst>
          </p:cNvPr>
          <p:cNvCxnSpPr>
            <a:cxnSpLocks/>
          </p:cNvCxnSpPr>
          <p:nvPr/>
        </p:nvCxnSpPr>
        <p:spPr>
          <a:xfrm flipH="1">
            <a:off x="1135147" y="5459833"/>
            <a:ext cx="533398" cy="33781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0A028-28AD-4588-A234-F803D585BC61}" type="slidenum">
              <a:rPr lang="en-CA" smtClean="0"/>
              <a:t>12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074179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in R: base R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/>
              <a:t>The most basic functionality uses R as a fancy calculator</a:t>
            </a:r>
          </a:p>
          <a:p>
            <a:pPr marL="0" indent="0">
              <a:buNone/>
            </a:pPr>
            <a:endParaRPr lang="en-CA" dirty="0"/>
          </a:p>
          <a:p>
            <a:pPr marL="457200" lvl="1" indent="0">
              <a:buNone/>
            </a:pPr>
            <a:r>
              <a:rPr lang="en-CA" sz="1800" dirty="0">
                <a:latin typeface="Courier" pitchFamily="49" charset="0"/>
              </a:rPr>
              <a:t>&gt; 5 + 4</a:t>
            </a:r>
          </a:p>
          <a:p>
            <a:pPr marL="457200" lvl="1" indent="0">
              <a:buNone/>
            </a:pPr>
            <a:r>
              <a:rPr lang="en-CA" sz="1800" dirty="0">
                <a:latin typeface="Courier" pitchFamily="49" charset="0"/>
              </a:rPr>
              <a:t>[1] 9</a:t>
            </a:r>
          </a:p>
          <a:p>
            <a:pPr marL="457200" lvl="1" indent="0">
              <a:buNone/>
            </a:pPr>
            <a:endParaRPr lang="en-CA" sz="1800" dirty="0">
              <a:latin typeface="Courier" pitchFamily="49" charset="0"/>
            </a:endParaRPr>
          </a:p>
          <a:p>
            <a:pPr marL="457200" lvl="1" indent="0">
              <a:buNone/>
            </a:pPr>
            <a:r>
              <a:rPr lang="en-CA" sz="1800" dirty="0">
                <a:latin typeface="Courier" pitchFamily="49" charset="0"/>
              </a:rPr>
              <a:t>&gt; 1 - </a:t>
            </a:r>
            <a:r>
              <a:rPr lang="en-CA" sz="1800" dirty="0" err="1">
                <a:latin typeface="Courier" pitchFamily="49" charset="0"/>
              </a:rPr>
              <a:t>exp</a:t>
            </a:r>
            <a:r>
              <a:rPr lang="en-CA" sz="1800" dirty="0">
                <a:latin typeface="Courier" pitchFamily="49" charset="0"/>
              </a:rPr>
              <a:t>(0.32 * 5)</a:t>
            </a:r>
          </a:p>
          <a:p>
            <a:pPr marL="457200" lvl="1" indent="0">
              <a:buNone/>
            </a:pPr>
            <a:r>
              <a:rPr lang="en-CA" sz="1800" dirty="0">
                <a:latin typeface="Courier" pitchFamily="49" charset="0"/>
              </a:rPr>
              <a:t>[1] -3.953032</a:t>
            </a:r>
          </a:p>
          <a:p>
            <a:pPr marL="457200" lvl="1" indent="0">
              <a:buNone/>
            </a:pPr>
            <a:endParaRPr lang="en-CA" sz="1800" dirty="0">
              <a:latin typeface="Courier" pitchFamily="49" charset="0"/>
            </a:endParaRPr>
          </a:p>
          <a:p>
            <a:pPr marL="457200" lvl="1" indent="0">
              <a:buNone/>
            </a:pPr>
            <a:r>
              <a:rPr lang="en-CA" sz="1800" dirty="0">
                <a:latin typeface="Courier" pitchFamily="49" charset="0"/>
              </a:rPr>
              <a:t>&gt; (4/3) * pi * (5^3)</a:t>
            </a:r>
          </a:p>
          <a:p>
            <a:pPr marL="457200" lvl="1" indent="0">
              <a:buNone/>
            </a:pPr>
            <a:r>
              <a:rPr lang="en-CA" sz="1800" dirty="0">
                <a:latin typeface="Courier" pitchFamily="49" charset="0"/>
              </a:rPr>
              <a:t>[1] 523.5988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0A028-28AD-4588-A234-F803D585BC61}" type="slidenum">
              <a:rPr lang="en-CA" smtClean="0"/>
              <a:t>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619954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in R: base R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922647"/>
          </a:xfrm>
        </p:spPr>
        <p:txBody>
          <a:bodyPr>
            <a:normAutofit/>
          </a:bodyPr>
          <a:lstStyle/>
          <a:p>
            <a:r>
              <a:rPr lang="en-US" dirty="0"/>
              <a:t>Many things you work with in R can usefully be thought of as </a:t>
            </a:r>
            <a:r>
              <a:rPr lang="en-US" i="1" dirty="0"/>
              <a:t>objects</a:t>
            </a:r>
          </a:p>
          <a:p>
            <a:pPr lvl="1"/>
            <a:r>
              <a:rPr lang="en-US" dirty="0"/>
              <a:t>variables, data sets, vectors, lists, tables, matrices, etc.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Create objects by assigning (</a:t>
            </a:r>
            <a:r>
              <a:rPr lang="en-US" sz="1000" dirty="0">
                <a:latin typeface="Courier"/>
              </a:rPr>
              <a:t> </a:t>
            </a:r>
            <a:r>
              <a:rPr lang="en-US" sz="2200" dirty="0">
                <a:latin typeface="Courier"/>
              </a:rPr>
              <a:t>&lt;-</a:t>
            </a:r>
            <a:r>
              <a:rPr lang="en-US" sz="1000" dirty="0">
                <a:latin typeface="Courier"/>
              </a:rPr>
              <a:t> </a:t>
            </a:r>
            <a:r>
              <a:rPr lang="en-US" dirty="0"/>
              <a:t>) names and values </a:t>
            </a:r>
          </a:p>
          <a:p>
            <a:pPr marL="457200" lvl="1" indent="0">
              <a:spcBef>
                <a:spcPts val="1200"/>
              </a:spcBef>
              <a:buNone/>
            </a:pPr>
            <a:r>
              <a:rPr lang="en-US" sz="1800" dirty="0">
                <a:latin typeface="Courier" pitchFamily="49" charset="0"/>
              </a:rPr>
              <a:t>&gt; a &lt;- 7</a:t>
            </a:r>
          </a:p>
          <a:p>
            <a:pPr marL="457200" lvl="1" indent="0">
              <a:buNone/>
            </a:pPr>
            <a:r>
              <a:rPr lang="en-US" sz="1800" dirty="0">
                <a:latin typeface="Courier" pitchFamily="49" charset="0"/>
              </a:rPr>
              <a:t>&gt; b &lt;- 3</a:t>
            </a:r>
          </a:p>
          <a:p>
            <a:pPr marL="457200" lvl="1" indent="0">
              <a:buNone/>
            </a:pPr>
            <a:r>
              <a:rPr lang="en-US" sz="1800" dirty="0">
                <a:latin typeface="Courier" pitchFamily="49" charset="0"/>
              </a:rPr>
              <a:t>&gt; </a:t>
            </a:r>
            <a:r>
              <a:rPr lang="en-US" sz="1800" dirty="0" err="1">
                <a:latin typeface="Courier" pitchFamily="49" charset="0"/>
              </a:rPr>
              <a:t>my_sum</a:t>
            </a:r>
            <a:r>
              <a:rPr lang="en-US" sz="1800" dirty="0">
                <a:latin typeface="Courier" pitchFamily="49" charset="0"/>
              </a:rPr>
              <a:t> &lt;- a + b </a:t>
            </a:r>
          </a:p>
          <a:p>
            <a:pPr marL="457200" lvl="1" indent="0">
              <a:buNone/>
            </a:pPr>
            <a:endParaRPr lang="en-US" sz="1800" dirty="0">
              <a:latin typeface="Courier" pitchFamily="49" charset="0"/>
            </a:endParaRPr>
          </a:p>
          <a:p>
            <a:r>
              <a:rPr lang="en-US" dirty="0"/>
              <a:t>Work with objects by referencing their name</a:t>
            </a:r>
          </a:p>
          <a:p>
            <a:pPr marL="457200" lvl="1" indent="0">
              <a:buNone/>
            </a:pPr>
            <a:r>
              <a:rPr lang="en-US" sz="1800" dirty="0">
                <a:latin typeface="Courier"/>
              </a:rPr>
              <a:t>&gt; </a:t>
            </a:r>
            <a:r>
              <a:rPr lang="en-US" sz="1800" dirty="0" err="1">
                <a:latin typeface="Courier"/>
              </a:rPr>
              <a:t>my_average</a:t>
            </a:r>
            <a:r>
              <a:rPr lang="en-US" sz="1800" dirty="0">
                <a:latin typeface="Courier"/>
              </a:rPr>
              <a:t> &lt;- </a:t>
            </a:r>
            <a:r>
              <a:rPr lang="en-US" sz="1800" dirty="0" err="1">
                <a:latin typeface="Courier"/>
              </a:rPr>
              <a:t>my_sum</a:t>
            </a:r>
            <a:r>
              <a:rPr lang="en-US" sz="1800" dirty="0">
                <a:latin typeface="Courier"/>
              </a:rPr>
              <a:t> / 2</a:t>
            </a:r>
          </a:p>
          <a:p>
            <a:pPr marL="57150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CA" sz="1800" dirty="0">
              <a:latin typeface="Courier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0A028-28AD-4588-A234-F803D585BC61}" type="slidenum">
              <a:rPr lang="en-CA" smtClean="0"/>
              <a:t>14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585809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9A34D-2005-4666-AB33-980C9ABCC3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in R: base R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A24E43-E5BF-41EF-86F2-C4F454C558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8113014" cy="4351338"/>
          </a:xfrm>
        </p:spPr>
        <p:txBody>
          <a:bodyPr>
            <a:normAutofit/>
          </a:bodyPr>
          <a:lstStyle/>
          <a:p>
            <a:r>
              <a:rPr lang="en-CA" dirty="0"/>
              <a:t>Typically R does not generate output unless asked, but we can see the contents of an object by typing its name</a:t>
            </a:r>
          </a:p>
          <a:p>
            <a:pPr marL="0" indent="0">
              <a:buNone/>
            </a:pPr>
            <a:r>
              <a:rPr lang="en-CA" sz="1700" dirty="0">
                <a:latin typeface="Courier"/>
              </a:rPr>
              <a:t>&gt; </a:t>
            </a:r>
            <a:r>
              <a:rPr lang="en-CA" sz="1700" dirty="0" err="1">
                <a:latin typeface="Courier"/>
              </a:rPr>
              <a:t>city_names</a:t>
            </a:r>
            <a:r>
              <a:rPr lang="en-CA" sz="1700" dirty="0">
                <a:latin typeface="Courier"/>
              </a:rPr>
              <a:t> &lt;- c('</a:t>
            </a:r>
            <a:r>
              <a:rPr lang="en-CA" sz="1700" dirty="0" err="1">
                <a:latin typeface="Courier"/>
              </a:rPr>
              <a:t>Vancouver','Calgary','Regina','Winnipeg</a:t>
            </a:r>
            <a:r>
              <a:rPr lang="en-CA" sz="1700" dirty="0">
                <a:latin typeface="Courier"/>
              </a:rPr>
              <a:t>’)</a:t>
            </a:r>
          </a:p>
          <a:p>
            <a:pPr marL="0" indent="0">
              <a:buNone/>
            </a:pPr>
            <a:endParaRPr lang="en-CA" sz="1700" dirty="0">
              <a:latin typeface="Courier"/>
            </a:endParaRPr>
          </a:p>
          <a:p>
            <a:pPr marL="0" indent="0">
              <a:buNone/>
            </a:pPr>
            <a:r>
              <a:rPr lang="en-CA" sz="1700" dirty="0">
                <a:latin typeface="Courier"/>
              </a:rPr>
              <a:t>&gt; </a:t>
            </a:r>
            <a:r>
              <a:rPr lang="en-CA" sz="1700" dirty="0" err="1">
                <a:latin typeface="Courier"/>
              </a:rPr>
              <a:t>city_names</a:t>
            </a:r>
            <a:endParaRPr lang="en-CA" sz="1700" dirty="0">
              <a:latin typeface="Courier"/>
            </a:endParaRPr>
          </a:p>
          <a:p>
            <a:pPr marL="0" indent="0">
              <a:buNone/>
            </a:pPr>
            <a:r>
              <a:rPr lang="en-CA" sz="1700" dirty="0">
                <a:latin typeface="Courier"/>
              </a:rPr>
              <a:t>[1] "Vancouver" "Calgary"   "Regina"    "Winnipeg"  </a:t>
            </a:r>
          </a:p>
          <a:p>
            <a:pPr marL="0" indent="0">
              <a:buNone/>
            </a:pPr>
            <a:endParaRPr lang="en-CA" sz="1700" dirty="0">
              <a:latin typeface="Courier"/>
            </a:endParaRPr>
          </a:p>
          <a:p>
            <a:r>
              <a:rPr lang="en-CA" dirty="0"/>
              <a:t>Note that it is often convenient to group (or concatenate) lists of values using the </a:t>
            </a:r>
            <a:r>
              <a:rPr lang="en-CA" sz="2200" dirty="0">
                <a:latin typeface="Courier"/>
              </a:rPr>
              <a:t>c()</a:t>
            </a:r>
            <a:r>
              <a:rPr lang="en-CA" sz="2200" dirty="0"/>
              <a:t> </a:t>
            </a:r>
            <a:r>
              <a:rPr lang="en-CA" dirty="0"/>
              <a:t>function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0A028-28AD-4588-A234-F803D585BC61}" type="slidenum">
              <a:rPr lang="en-CA" smtClean="0"/>
              <a:t>15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10764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C956F-D0CB-4187-A3B8-193143EFCD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in R: base R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BDF419-D356-41EC-868F-AD9AC8D722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785487"/>
          </a:xfrm>
        </p:spPr>
        <p:txBody>
          <a:bodyPr/>
          <a:lstStyle/>
          <a:p>
            <a:r>
              <a:rPr lang="en-CA" dirty="0"/>
              <a:t>R naturally performs operations on lists (vectorized operations) making tasks more efficient</a:t>
            </a:r>
          </a:p>
          <a:p>
            <a:pPr lvl="1"/>
            <a:endParaRPr lang="en-CA" sz="1600" dirty="0">
              <a:latin typeface="Courier"/>
            </a:endParaRPr>
          </a:p>
          <a:p>
            <a:pPr marL="0" indent="0">
              <a:buNone/>
            </a:pPr>
            <a:r>
              <a:rPr lang="nl-NL" sz="1600" dirty="0">
                <a:latin typeface="Courier"/>
              </a:rPr>
              <a:t>&gt; dataset_1 &lt;- c(3,8,2,NA,7,1,5)</a:t>
            </a:r>
          </a:p>
          <a:p>
            <a:pPr marL="0" indent="0">
              <a:buNone/>
            </a:pPr>
            <a:r>
              <a:rPr lang="nl-NL" sz="1600" dirty="0">
                <a:latin typeface="Courier"/>
              </a:rPr>
              <a:t>&gt; dataset_2 &lt;- c(6,2,5,4,6,1,3)</a:t>
            </a:r>
          </a:p>
          <a:p>
            <a:pPr marL="0" indent="0">
              <a:buNone/>
            </a:pPr>
            <a:endParaRPr lang="nl-NL" sz="1600" dirty="0">
              <a:latin typeface="Courier"/>
            </a:endParaRPr>
          </a:p>
          <a:p>
            <a:pPr marL="0" indent="0">
              <a:buNone/>
            </a:pPr>
            <a:r>
              <a:rPr lang="nl-NL" sz="1600" dirty="0">
                <a:latin typeface="Courier"/>
              </a:rPr>
              <a:t>&gt; dataset_1 + dataset_2</a:t>
            </a:r>
          </a:p>
          <a:p>
            <a:pPr marL="0" indent="0">
              <a:buNone/>
            </a:pPr>
            <a:r>
              <a:rPr lang="nl-NL" sz="1600" dirty="0">
                <a:latin typeface="Courier"/>
              </a:rPr>
              <a:t>[1]  9 10  7  NA 13  2  8</a:t>
            </a:r>
          </a:p>
          <a:p>
            <a:pPr marL="0" indent="0">
              <a:buNone/>
            </a:pPr>
            <a:endParaRPr lang="nl-NL" sz="1600" dirty="0">
              <a:latin typeface="Courier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A6D0B3B-AA0C-4A3F-BD20-BB1ABDF94A77}"/>
              </a:ext>
            </a:extLst>
          </p:cNvPr>
          <p:cNvSpPr txBox="1"/>
          <p:nvPr/>
        </p:nvSpPr>
        <p:spPr>
          <a:xfrm>
            <a:off x="4417143" y="3974555"/>
            <a:ext cx="30441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dirty="0">
                <a:solidFill>
                  <a:srgbClr val="FF0000"/>
                </a:solidFill>
              </a:rPr>
              <a:t>More efficient than specifying </a:t>
            </a:r>
          </a:p>
          <a:p>
            <a:pPr algn="ctr"/>
            <a:r>
              <a:rPr lang="en-CA" dirty="0">
                <a:solidFill>
                  <a:srgbClr val="FF0000"/>
                </a:solidFill>
              </a:rPr>
              <a:t>(3+6), (8+2), (2+5)…, etc.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0A028-28AD-4588-A234-F803D585BC61}" type="slidenum">
              <a:rPr lang="en-CA" smtClean="0"/>
              <a:t>16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3787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C956F-D0CB-4187-A3B8-193143EFCD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in R: base R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BDF419-D356-41EC-868F-AD9AC8D722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785487"/>
          </a:xfrm>
        </p:spPr>
        <p:txBody>
          <a:bodyPr/>
          <a:lstStyle/>
          <a:p>
            <a:r>
              <a:rPr lang="en-CA" dirty="0"/>
              <a:t>R naturally performs operations on lists (vectorized operations) making tasks more efficient</a:t>
            </a:r>
          </a:p>
          <a:p>
            <a:pPr lvl="1"/>
            <a:endParaRPr lang="en-CA" sz="1600" dirty="0">
              <a:latin typeface="Courier"/>
            </a:endParaRPr>
          </a:p>
          <a:p>
            <a:pPr marL="0" indent="0">
              <a:buNone/>
            </a:pPr>
            <a:r>
              <a:rPr lang="nl-NL" sz="1600" dirty="0">
                <a:latin typeface="Courier"/>
              </a:rPr>
              <a:t>&gt; dataset_1 &lt;- c(3,8,2,NA,7,1,5)</a:t>
            </a:r>
          </a:p>
          <a:p>
            <a:pPr marL="0" indent="0">
              <a:buNone/>
            </a:pPr>
            <a:r>
              <a:rPr lang="nl-NL" sz="1600" dirty="0">
                <a:latin typeface="Courier"/>
              </a:rPr>
              <a:t>&gt; dataset_2 &lt;- c(6,2,5,4,6,1,3)</a:t>
            </a:r>
          </a:p>
          <a:p>
            <a:pPr marL="0" indent="0">
              <a:buNone/>
            </a:pPr>
            <a:endParaRPr lang="nl-NL" sz="1600" dirty="0">
              <a:latin typeface="Courier"/>
            </a:endParaRPr>
          </a:p>
          <a:p>
            <a:pPr marL="0" indent="0">
              <a:buNone/>
            </a:pPr>
            <a:r>
              <a:rPr lang="nl-NL" sz="1600" dirty="0">
                <a:latin typeface="Courier"/>
              </a:rPr>
              <a:t>&gt; dataset_1 + dataset_2</a:t>
            </a:r>
          </a:p>
          <a:p>
            <a:pPr marL="0" indent="0">
              <a:buNone/>
            </a:pPr>
            <a:r>
              <a:rPr lang="nl-NL" sz="1600" dirty="0">
                <a:latin typeface="Courier"/>
              </a:rPr>
              <a:t>[1]  9 10  7  NA 13  2  8</a:t>
            </a:r>
          </a:p>
          <a:p>
            <a:pPr marL="0" indent="0">
              <a:buNone/>
            </a:pPr>
            <a:endParaRPr lang="nl-NL" sz="1600" dirty="0">
              <a:latin typeface="Courier"/>
            </a:endParaRPr>
          </a:p>
          <a:p>
            <a:pPr marL="0" indent="0">
              <a:buNone/>
            </a:pPr>
            <a:r>
              <a:rPr lang="en-CA" sz="1600" dirty="0">
                <a:latin typeface="Courier"/>
              </a:rPr>
              <a:t>&gt; sum(dataset_1, dataset_2)</a:t>
            </a:r>
          </a:p>
          <a:p>
            <a:pPr marL="0" indent="0">
              <a:buNone/>
            </a:pPr>
            <a:r>
              <a:rPr lang="en-CA" sz="1600" dirty="0">
                <a:latin typeface="Courier"/>
              </a:rPr>
              <a:t>[1] NA</a:t>
            </a:r>
          </a:p>
          <a:p>
            <a:pPr marL="0" indent="0">
              <a:buNone/>
            </a:pPr>
            <a:r>
              <a:rPr lang="en-CA" sz="1600" dirty="0">
                <a:latin typeface="Courier"/>
              </a:rPr>
              <a:t>&gt; sum(dataset_1, dataset_2, na.rm = TRUE)</a:t>
            </a:r>
          </a:p>
          <a:p>
            <a:pPr marL="0" indent="0">
              <a:buNone/>
            </a:pPr>
            <a:r>
              <a:rPr lang="en-CA" sz="1600" dirty="0">
                <a:latin typeface="Courier"/>
              </a:rPr>
              <a:t>[1] 53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1155247" y="4064456"/>
            <a:ext cx="7449910" cy="1308050"/>
            <a:chOff x="1155247" y="4064456"/>
            <a:chExt cx="7449910" cy="130805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1668F93-6291-4D6F-BDC3-7F253A808FED}"/>
                </a:ext>
              </a:extLst>
            </p:cNvPr>
            <p:cNvSpPr txBox="1"/>
            <p:nvPr/>
          </p:nvSpPr>
          <p:spPr>
            <a:xfrm>
              <a:off x="5305723" y="4064456"/>
              <a:ext cx="3299434" cy="13080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>
                  <a:solidFill>
                    <a:srgbClr val="FF0000"/>
                  </a:solidFill>
                </a:rPr>
                <a:t>Many premade functions exist to perform common tasks; these are used by specifying:</a:t>
              </a:r>
            </a:p>
            <a:p>
              <a:pPr>
                <a:spcBef>
                  <a:spcPts val="1200"/>
                </a:spcBef>
              </a:pPr>
              <a:r>
                <a:rPr lang="en-CA" sz="1500" dirty="0" err="1">
                  <a:solidFill>
                    <a:srgbClr val="FF0000"/>
                  </a:solidFill>
                  <a:latin typeface="Courier" pitchFamily="49" charset="0"/>
                </a:rPr>
                <a:t>function_name</a:t>
              </a:r>
              <a:r>
                <a:rPr lang="en-CA" sz="1500" dirty="0">
                  <a:solidFill>
                    <a:srgbClr val="FF0000"/>
                  </a:solidFill>
                  <a:latin typeface="Courier" pitchFamily="49" charset="0"/>
                </a:rPr>
                <a:t>(</a:t>
              </a:r>
              <a:r>
                <a:rPr lang="en-CA" sz="1500" i="1" dirty="0">
                  <a:solidFill>
                    <a:srgbClr val="FF0000"/>
                  </a:solidFill>
                  <a:latin typeface="Courier" pitchFamily="49" charset="0"/>
                </a:rPr>
                <a:t>arguments</a:t>
              </a:r>
              <a:r>
                <a:rPr lang="en-CA" sz="1500" dirty="0">
                  <a:solidFill>
                    <a:srgbClr val="FF0000"/>
                  </a:solidFill>
                  <a:latin typeface="Courier" pitchFamily="49" charset="0"/>
                </a:rPr>
                <a:t>)</a:t>
              </a:r>
            </a:p>
          </p:txBody>
        </p:sp>
        <p:cxnSp>
          <p:nvCxnSpPr>
            <p:cNvPr id="21" name="Elbow Connector 20"/>
            <p:cNvCxnSpPr>
              <a:stCxn id="4" idx="1"/>
            </p:cNvCxnSpPr>
            <p:nvPr/>
          </p:nvCxnSpPr>
          <p:spPr>
            <a:xfrm rot="10800000" flipV="1">
              <a:off x="1155247" y="4718481"/>
              <a:ext cx="4150476" cy="392362"/>
            </a:xfrm>
            <a:prstGeom prst="bentConnector2">
              <a:avLst/>
            </a:prstGeom>
            <a:ln w="190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0A028-28AD-4588-A234-F803D585BC61}" type="slidenum">
              <a:rPr lang="en-CA" smtClean="0"/>
              <a:t>17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59693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C956F-D0CB-4187-A3B8-193143EFCD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in R: base R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BDF419-D356-41EC-868F-AD9AC8D722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785487"/>
          </a:xfrm>
        </p:spPr>
        <p:txBody>
          <a:bodyPr/>
          <a:lstStyle/>
          <a:p>
            <a:r>
              <a:rPr lang="en-CA" dirty="0"/>
              <a:t>R naturally performs operations on lists (vectorized operations) making tasks more efficient</a:t>
            </a:r>
          </a:p>
          <a:p>
            <a:pPr lvl="1"/>
            <a:endParaRPr lang="en-CA" sz="1600" dirty="0">
              <a:latin typeface="Courier"/>
            </a:endParaRPr>
          </a:p>
          <a:p>
            <a:pPr marL="0" indent="0">
              <a:buNone/>
            </a:pPr>
            <a:r>
              <a:rPr lang="nl-NL" sz="1600" dirty="0">
                <a:latin typeface="Courier"/>
              </a:rPr>
              <a:t>&gt; dataset_1 &lt;- c(3,8,2,NA,7,1,5)</a:t>
            </a:r>
          </a:p>
          <a:p>
            <a:pPr marL="0" indent="0">
              <a:buNone/>
            </a:pPr>
            <a:r>
              <a:rPr lang="nl-NL" sz="1600" dirty="0">
                <a:latin typeface="Courier"/>
              </a:rPr>
              <a:t>&gt; dataset_2 &lt;- c(6,2,5,4,6,1,3)</a:t>
            </a:r>
          </a:p>
          <a:p>
            <a:pPr marL="0" indent="0">
              <a:buNone/>
            </a:pPr>
            <a:endParaRPr lang="nl-NL" sz="1600" dirty="0">
              <a:latin typeface="Courier"/>
            </a:endParaRPr>
          </a:p>
          <a:p>
            <a:pPr marL="0" indent="0">
              <a:buNone/>
            </a:pPr>
            <a:r>
              <a:rPr lang="nl-NL" sz="1600" dirty="0">
                <a:latin typeface="Courier"/>
              </a:rPr>
              <a:t>&gt; dataset_1 + dataset_2</a:t>
            </a:r>
          </a:p>
          <a:p>
            <a:pPr marL="0" indent="0">
              <a:buNone/>
            </a:pPr>
            <a:r>
              <a:rPr lang="nl-NL" sz="1600" dirty="0">
                <a:latin typeface="Courier"/>
              </a:rPr>
              <a:t>[1]  9 10  7  NA 13  2  8</a:t>
            </a:r>
          </a:p>
          <a:p>
            <a:pPr marL="0" indent="0">
              <a:buNone/>
            </a:pPr>
            <a:endParaRPr lang="nl-NL" sz="1600" dirty="0">
              <a:latin typeface="Courier"/>
            </a:endParaRPr>
          </a:p>
          <a:p>
            <a:pPr marL="0" indent="0">
              <a:buNone/>
            </a:pPr>
            <a:r>
              <a:rPr lang="en-CA" sz="1600" dirty="0">
                <a:latin typeface="Courier"/>
              </a:rPr>
              <a:t>&gt; sum(dataset_1, dataset_2)</a:t>
            </a:r>
          </a:p>
          <a:p>
            <a:pPr marL="0" indent="0">
              <a:buNone/>
            </a:pPr>
            <a:r>
              <a:rPr lang="en-CA" sz="1600" dirty="0">
                <a:latin typeface="Courier"/>
              </a:rPr>
              <a:t>[1] NA</a:t>
            </a:r>
          </a:p>
          <a:p>
            <a:pPr marL="0" indent="0">
              <a:buNone/>
            </a:pPr>
            <a:r>
              <a:rPr lang="en-CA" sz="1600" dirty="0">
                <a:latin typeface="Courier"/>
              </a:rPr>
              <a:t>&gt; sum(dataset_1, dataset_2, na.rm = TRUE)</a:t>
            </a:r>
          </a:p>
          <a:p>
            <a:pPr marL="0" indent="0">
              <a:buNone/>
            </a:pPr>
            <a:r>
              <a:rPr lang="en-CA" sz="1600" dirty="0">
                <a:latin typeface="Courier"/>
              </a:rPr>
              <a:t>[1] 53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4869997" y="5182710"/>
            <a:ext cx="4053567" cy="1200329"/>
            <a:chOff x="4869997" y="5182710"/>
            <a:chExt cx="4053567" cy="120032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1668F93-6291-4D6F-BDC3-7F253A808FED}"/>
                </a:ext>
              </a:extLst>
            </p:cNvPr>
            <p:cNvSpPr txBox="1"/>
            <p:nvPr/>
          </p:nvSpPr>
          <p:spPr>
            <a:xfrm>
              <a:off x="5844566" y="5182710"/>
              <a:ext cx="307899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>
                  <a:solidFill>
                    <a:srgbClr val="FF0000"/>
                  </a:solidFill>
                </a:rPr>
                <a:t>Operations in R often require the user to explicitly indicate how missing values will be handled</a:t>
              </a:r>
            </a:p>
          </p:txBody>
        </p:sp>
        <p:cxnSp>
          <p:nvCxnSpPr>
            <p:cNvPr id="10" name="Elbow Connector 9"/>
            <p:cNvCxnSpPr>
              <a:stCxn id="4" idx="2"/>
            </p:cNvCxnSpPr>
            <p:nvPr/>
          </p:nvCxnSpPr>
          <p:spPr>
            <a:xfrm rot="5400000" flipH="1">
              <a:off x="5927722" y="4926696"/>
              <a:ext cx="398618" cy="2514068"/>
            </a:xfrm>
            <a:prstGeom prst="bentConnector3">
              <a:avLst>
                <a:gd name="adj1" fmla="val -57348"/>
              </a:avLst>
            </a:prstGeom>
            <a:ln w="190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/>
          <p:cNvGrpSpPr/>
          <p:nvPr/>
        </p:nvGrpSpPr>
        <p:grpSpPr>
          <a:xfrm>
            <a:off x="2385841" y="2853876"/>
            <a:ext cx="5702465" cy="1820256"/>
            <a:chOff x="2385841" y="2853876"/>
            <a:chExt cx="5702465" cy="1820256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85995A0C-C469-4F70-BC56-066C6D382DDF}"/>
                </a:ext>
              </a:extLst>
            </p:cNvPr>
            <p:cNvSpPr/>
            <p:nvPr/>
          </p:nvSpPr>
          <p:spPr>
            <a:xfrm>
              <a:off x="2385841" y="4350132"/>
              <a:ext cx="324000" cy="324000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grpSp>
          <p:nvGrpSpPr>
            <p:cNvPr id="22" name="Group 21"/>
            <p:cNvGrpSpPr/>
            <p:nvPr/>
          </p:nvGrpSpPr>
          <p:grpSpPr>
            <a:xfrm>
              <a:off x="3495313" y="2853876"/>
              <a:ext cx="4592993" cy="646331"/>
              <a:chOff x="3495313" y="2853876"/>
              <a:chExt cx="4592993" cy="646331"/>
            </a:xfrm>
          </p:grpSpPr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BEED6D0E-FC5E-487D-81A8-ACED44740D69}"/>
                  </a:ext>
                </a:extLst>
              </p:cNvPr>
              <p:cNvSpPr/>
              <p:nvPr/>
            </p:nvSpPr>
            <p:spPr>
              <a:xfrm>
                <a:off x="3495313" y="2954148"/>
                <a:ext cx="324000" cy="324000"/>
              </a:xfrm>
              <a:prstGeom prst="ellipse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B324485-2AB7-4D71-ACAE-AE0EB6F06BC7}"/>
                  </a:ext>
                </a:extLst>
              </p:cNvPr>
              <p:cNvSpPr txBox="1"/>
              <p:nvPr/>
            </p:nvSpPr>
            <p:spPr>
              <a:xfrm>
                <a:off x="5858400" y="2853876"/>
                <a:ext cx="2229906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A" i="1" dirty="0">
                    <a:solidFill>
                      <a:srgbClr val="FF0000"/>
                    </a:solidFill>
                  </a:rPr>
                  <a:t>NA</a:t>
                </a:r>
                <a:r>
                  <a:rPr lang="en-CA" dirty="0">
                    <a:solidFill>
                      <a:srgbClr val="FF0000"/>
                    </a:solidFill>
                  </a:rPr>
                  <a:t> is R notation for a </a:t>
                </a:r>
              </a:p>
              <a:p>
                <a:r>
                  <a:rPr lang="en-CA" dirty="0">
                    <a:solidFill>
                      <a:srgbClr val="FF0000"/>
                    </a:solidFill>
                  </a:rPr>
                  <a:t>missing value</a:t>
                </a:r>
              </a:p>
            </p:txBody>
          </p:sp>
          <p:cxnSp>
            <p:nvCxnSpPr>
              <p:cNvPr id="20" name="Elbow Connector 19"/>
              <p:cNvCxnSpPr>
                <a:stCxn id="6" idx="0"/>
                <a:endCxn id="5" idx="0"/>
              </p:cNvCxnSpPr>
              <p:nvPr/>
            </p:nvCxnSpPr>
            <p:spPr>
              <a:xfrm rot="16200000" flipH="1" flipV="1">
                <a:off x="5265197" y="1245992"/>
                <a:ext cx="100272" cy="3316040"/>
              </a:xfrm>
              <a:prstGeom prst="bentConnector3">
                <a:avLst>
                  <a:gd name="adj1" fmla="val -162843"/>
                </a:avLst>
              </a:prstGeom>
              <a:ln w="19050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0A028-28AD-4588-A234-F803D585BC61}" type="slidenum">
              <a:rPr lang="en-CA" smtClean="0"/>
              <a:t>18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63468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F7CBCF3-0DD4-4A06-BEDB-896311BFDD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0742" y="1596387"/>
            <a:ext cx="6499811" cy="493074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2FA709-B846-4731-967E-29F793E56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Working in R: base 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314B04-9A23-41FB-93EB-542FC9B653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0A028-28AD-4588-A234-F803D585BC61}" type="slidenum">
              <a:rPr lang="en-CA" smtClean="0"/>
              <a:t>19</a:t>
            </a:fld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23764E-B70E-4285-B9E4-8A22D35371D9}"/>
              </a:ext>
            </a:extLst>
          </p:cNvPr>
          <p:cNvSpPr txBox="1"/>
          <p:nvPr/>
        </p:nvSpPr>
        <p:spPr>
          <a:xfrm>
            <a:off x="475771" y="3878076"/>
            <a:ext cx="7989751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CA" sz="2400" dirty="0">
                <a:hlinkClick r:id="rId3"/>
              </a:rPr>
              <a:t>http://github.com/rstudio/cheatsheets/raw/master/base-r.pdf</a:t>
            </a:r>
            <a:endParaRPr lang="en-CA" sz="2400" dirty="0"/>
          </a:p>
        </p:txBody>
      </p:sp>
    </p:spTree>
    <p:extLst>
      <p:ext uri="{BB962C8B-B14F-4D97-AF65-F5344CB8AC3E}">
        <p14:creationId xmlns:p14="http://schemas.microsoft.com/office/powerpoint/2010/main" val="19272866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0E9947-9EFC-4C0A-B77F-E19D1D9B2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878750-DADD-48EE-A7E7-3AFAE26EFE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/>
              <a:t>R and RStudio</a:t>
            </a:r>
          </a:p>
          <a:p>
            <a:pPr lvl="1"/>
            <a:r>
              <a:rPr lang="en-CA" dirty="0"/>
              <a:t>layout and functionality</a:t>
            </a:r>
          </a:p>
          <a:p>
            <a:r>
              <a:rPr lang="en-CA" dirty="0"/>
              <a:t>Getting started</a:t>
            </a:r>
          </a:p>
          <a:p>
            <a:pPr lvl="1"/>
            <a:r>
              <a:rPr lang="en-CA" dirty="0"/>
              <a:t>base R</a:t>
            </a:r>
          </a:p>
          <a:p>
            <a:pPr lvl="1"/>
            <a:r>
              <a:rPr lang="en-CA" dirty="0"/>
              <a:t>installing and using R packages</a:t>
            </a:r>
          </a:p>
          <a:p>
            <a:pPr lvl="1"/>
            <a:r>
              <a:rPr lang="en-CA" dirty="0"/>
              <a:t>the tidyverse</a:t>
            </a:r>
          </a:p>
          <a:p>
            <a:r>
              <a:rPr lang="en-CA" dirty="0"/>
              <a:t>Importing data</a:t>
            </a:r>
          </a:p>
          <a:p>
            <a:r>
              <a:rPr lang="en-CA" dirty="0"/>
              <a:t>Exploring, manipulating and summarising data</a:t>
            </a:r>
          </a:p>
          <a:p>
            <a:r>
              <a:rPr lang="en-CA" dirty="0"/>
              <a:t>Selected resources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0A028-28AD-4588-A234-F803D585BC61}" type="slidenum">
              <a:rPr lang="en-CA" smtClean="0"/>
              <a:t>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651011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577A87F-F2A6-45A3-823B-8DA81B624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in R: installing packages</a:t>
            </a:r>
            <a:endParaRPr lang="en-CA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663A497-4AE2-4C0B-8B2D-510830EBFF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8103870" cy="4351338"/>
          </a:xfrm>
        </p:spPr>
        <p:txBody>
          <a:bodyPr/>
          <a:lstStyle/>
          <a:p>
            <a:r>
              <a:rPr lang="en-CA" dirty="0"/>
              <a:t>Note that when you open R, several packages are automatically loaded, with basic functions for </a:t>
            </a:r>
          </a:p>
          <a:p>
            <a:pPr lvl="1"/>
            <a:r>
              <a:rPr lang="en-CA" dirty="0"/>
              <a:t>data import/export, manipulation, statistics, graphics, etc.</a:t>
            </a:r>
          </a:p>
          <a:p>
            <a:pPr lvl="1"/>
            <a:r>
              <a:rPr lang="en-CA" dirty="0"/>
              <a:t>we call this core functionality ‘base R’ 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9B5C052-FE7F-46D2-9DD7-4A1F470B82D6}"/>
              </a:ext>
            </a:extLst>
          </p:cNvPr>
          <p:cNvGrpSpPr/>
          <p:nvPr/>
        </p:nvGrpSpPr>
        <p:grpSpPr>
          <a:xfrm>
            <a:off x="1443609" y="3709416"/>
            <a:ext cx="6256782" cy="2837688"/>
            <a:chOff x="1131570" y="3017520"/>
            <a:chExt cx="6256782" cy="2837688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15C4E5EC-8D82-46FE-8EF7-F74BA0B46864}"/>
                </a:ext>
              </a:extLst>
            </p:cNvPr>
            <p:cNvGrpSpPr/>
            <p:nvPr/>
          </p:nvGrpSpPr>
          <p:grpSpPr>
            <a:xfrm>
              <a:off x="1131570" y="3017520"/>
              <a:ext cx="6256782" cy="2837688"/>
              <a:chOff x="1131570" y="3017520"/>
              <a:chExt cx="6256782" cy="2837688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025C584D-6D3D-406C-B881-C4BB17B229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131570" y="3017520"/>
                <a:ext cx="6256782" cy="2837688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D7034503-55D6-4FBF-BF5D-5A339C2D129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35040" y="5129784"/>
                <a:ext cx="1097280" cy="0"/>
              </a:xfrm>
              <a:prstGeom prst="straightConnector1">
                <a:avLst/>
              </a:prstGeom>
              <a:ln w="762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267CC752-397B-4CAF-A1C8-96F0CF0CDF11}"/>
                </a:ext>
              </a:extLst>
            </p:cNvPr>
            <p:cNvSpPr/>
            <p:nvPr/>
          </p:nvSpPr>
          <p:spPr>
            <a:xfrm>
              <a:off x="1131570" y="4901184"/>
              <a:ext cx="4830318" cy="402334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0A028-28AD-4588-A234-F803D585BC61}" type="slidenum">
              <a:rPr lang="en-CA" smtClean="0"/>
              <a:t>20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177962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in R: installing packages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But the functionality of base R is not always adequate (or efficient) for modern data work</a:t>
            </a:r>
          </a:p>
          <a:p>
            <a:r>
              <a:rPr lang="en-CA" dirty="0"/>
              <a:t>Often, we will load several additional packages containing advanced data and analytic functions</a:t>
            </a:r>
          </a:p>
          <a:p>
            <a:r>
              <a:rPr lang="en-CA" dirty="0"/>
              <a:t>The first time we use a package, it must be downloaded and </a:t>
            </a:r>
            <a:r>
              <a:rPr lang="en-CA" i="1" dirty="0"/>
              <a:t>installed</a:t>
            </a:r>
            <a:r>
              <a:rPr lang="en-CA" dirty="0"/>
              <a:t>; after that, we only need to </a:t>
            </a:r>
            <a:r>
              <a:rPr lang="en-CA" i="1" dirty="0"/>
              <a:t>load</a:t>
            </a:r>
            <a:r>
              <a:rPr lang="en-CA" dirty="0"/>
              <a:t> the package when we need it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0A028-28AD-4588-A234-F803D585BC61}" type="slidenum">
              <a:rPr lang="en-CA" smtClean="0"/>
              <a:t>21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629922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0A028-28AD-4588-A234-F803D585BC61}" type="slidenum">
              <a:rPr lang="en-CA" smtClean="0"/>
              <a:t>22</a:t>
            </a:fld>
            <a:endParaRPr lang="en-CA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in R: installing packages</a:t>
            </a:r>
            <a:endParaRPr lang="en-CA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623" y="1775018"/>
            <a:ext cx="8624120" cy="485416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3E6E07F-BB25-4D2A-AECB-A62E50A8F5DE}"/>
              </a:ext>
            </a:extLst>
          </p:cNvPr>
          <p:cNvSpPr txBox="1"/>
          <p:nvPr/>
        </p:nvSpPr>
        <p:spPr>
          <a:xfrm>
            <a:off x="1216479" y="3166399"/>
            <a:ext cx="35256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rgbClr val="FF0000"/>
                </a:solidFill>
              </a:rPr>
              <a:t>use </a:t>
            </a:r>
            <a:r>
              <a:rPr lang="en-CA" sz="1500" dirty="0" err="1">
                <a:solidFill>
                  <a:srgbClr val="FF0000"/>
                </a:solidFill>
                <a:latin typeface="Courier" pitchFamily="49" charset="0"/>
              </a:rPr>
              <a:t>install.packages</a:t>
            </a:r>
            <a:r>
              <a:rPr lang="en-CA" sz="1500" dirty="0">
                <a:solidFill>
                  <a:srgbClr val="FF0000"/>
                </a:solidFill>
                <a:latin typeface="Courier" pitchFamily="49" charset="0"/>
              </a:rPr>
              <a:t>() </a:t>
            </a:r>
            <a:r>
              <a:rPr lang="en-CA" dirty="0">
                <a:solidFill>
                  <a:srgbClr val="FF0000"/>
                </a:solidFill>
              </a:rPr>
              <a:t>function in Console window to specify which package to install</a:t>
            </a:r>
            <a:endParaRPr lang="en-CA" i="1" dirty="0">
              <a:solidFill>
                <a:srgbClr val="FF0000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0CAD3CB-4942-41C0-BC15-34B1BB88A37C}"/>
              </a:ext>
            </a:extLst>
          </p:cNvPr>
          <p:cNvCxnSpPr>
            <a:stCxn id="8" idx="1"/>
          </p:cNvCxnSpPr>
          <p:nvPr/>
        </p:nvCxnSpPr>
        <p:spPr>
          <a:xfrm flipH="1">
            <a:off x="791937" y="3628064"/>
            <a:ext cx="424542" cy="120519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3E6E07F-BB25-4D2A-AECB-A62E50A8F5DE}"/>
              </a:ext>
            </a:extLst>
          </p:cNvPr>
          <p:cNvSpPr txBox="1"/>
          <p:nvPr/>
        </p:nvSpPr>
        <p:spPr>
          <a:xfrm>
            <a:off x="6221186" y="2949654"/>
            <a:ext cx="25309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rgbClr val="FF0000"/>
                </a:solidFill>
              </a:rPr>
              <a:t>Or, click </a:t>
            </a:r>
            <a:r>
              <a:rPr lang="en-CA" b="1" dirty="0">
                <a:solidFill>
                  <a:srgbClr val="FF0000"/>
                </a:solidFill>
              </a:rPr>
              <a:t>Install</a:t>
            </a:r>
            <a:r>
              <a:rPr lang="en-CA" dirty="0">
                <a:solidFill>
                  <a:srgbClr val="FF0000"/>
                </a:solidFill>
              </a:rPr>
              <a:t> button and specify packages in dialogue box</a:t>
            </a:r>
            <a:endParaRPr lang="en-CA" i="1" dirty="0">
              <a:solidFill>
                <a:srgbClr val="FF0000"/>
              </a:solidFill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0CAD3CB-4942-41C0-BC15-34B1BB88A37C}"/>
              </a:ext>
            </a:extLst>
          </p:cNvPr>
          <p:cNvCxnSpPr>
            <a:stCxn id="13" idx="2"/>
          </p:cNvCxnSpPr>
          <p:nvPr/>
        </p:nvCxnSpPr>
        <p:spPr>
          <a:xfrm flipH="1">
            <a:off x="6523264" y="3872984"/>
            <a:ext cx="963386" cy="67452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0CAD3CB-4942-41C0-BC15-34B1BB88A37C}"/>
              </a:ext>
            </a:extLst>
          </p:cNvPr>
          <p:cNvCxnSpPr/>
          <p:nvPr/>
        </p:nvCxnSpPr>
        <p:spPr>
          <a:xfrm flipH="1">
            <a:off x="6825343" y="3872984"/>
            <a:ext cx="661307" cy="166240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40538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0A028-28AD-4588-A234-F803D585BC61}" type="slidenum">
              <a:rPr lang="en-CA" smtClean="0"/>
              <a:t>23</a:t>
            </a:fld>
            <a:endParaRPr lang="en-CA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in R: installing packages</a:t>
            </a:r>
            <a:endParaRPr lang="en-CA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200" y="1774800"/>
            <a:ext cx="8634203" cy="4852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3E6E07F-BB25-4D2A-AECB-A62E50A8F5DE}"/>
              </a:ext>
            </a:extLst>
          </p:cNvPr>
          <p:cNvSpPr txBox="1"/>
          <p:nvPr/>
        </p:nvSpPr>
        <p:spPr>
          <a:xfrm>
            <a:off x="2449286" y="3166399"/>
            <a:ext cx="35256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rgbClr val="FF0000"/>
                </a:solidFill>
              </a:rPr>
              <a:t>Installed packages can then be loaded as needed using the </a:t>
            </a:r>
            <a:r>
              <a:rPr lang="en-CA" sz="1500" dirty="0">
                <a:solidFill>
                  <a:srgbClr val="FF0000"/>
                </a:solidFill>
                <a:latin typeface="Courier" pitchFamily="49" charset="0"/>
              </a:rPr>
              <a:t>library()</a:t>
            </a:r>
            <a:r>
              <a:rPr lang="en-CA" dirty="0">
                <a:solidFill>
                  <a:srgbClr val="FF0000"/>
                </a:solidFill>
              </a:rPr>
              <a:t> function</a:t>
            </a:r>
            <a:endParaRPr lang="en-CA" i="1" dirty="0">
              <a:solidFill>
                <a:srgbClr val="FF0000"/>
              </a:solidFill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0CAD3CB-4942-41C0-BC15-34B1BB88A37C}"/>
              </a:ext>
            </a:extLst>
          </p:cNvPr>
          <p:cNvCxnSpPr>
            <a:stCxn id="5" idx="1"/>
          </p:cNvCxnSpPr>
          <p:nvPr/>
        </p:nvCxnSpPr>
        <p:spPr>
          <a:xfrm flipH="1" flipV="1">
            <a:off x="1314450" y="2677887"/>
            <a:ext cx="1134836" cy="95017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25181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Working in R: the </a:t>
            </a:r>
            <a:r>
              <a:rPr lang="en-CA" i="1" dirty="0"/>
              <a:t>tidyverse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b="1" dirty="0"/>
              <a:t>tidyverse</a:t>
            </a:r>
            <a:r>
              <a:rPr lang="en-CA" dirty="0"/>
              <a:t>: a series of R packages by Hadley Wickham and colleagues, built specifically for efficient data wrangling and analysis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07818" y="6424550"/>
            <a:ext cx="29079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200" dirty="0">
                <a:hlinkClick r:id="rId2"/>
              </a:rPr>
              <a:t>http://hadley.nz/</a:t>
            </a:r>
            <a:r>
              <a:rPr lang="en-CA" sz="1200" dirty="0"/>
              <a:t> and </a:t>
            </a:r>
            <a:r>
              <a:rPr lang="en-CA" sz="1200" dirty="0">
                <a:hlinkClick r:id="rId3"/>
              </a:rPr>
              <a:t>http://tidyverse.org/</a:t>
            </a:r>
            <a:endParaRPr lang="en-CA" sz="120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688" y="3463650"/>
            <a:ext cx="6670100" cy="2244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0D54F-648C-42C6-8AF1-9D6958DE1349}" type="slidenum">
              <a:rPr lang="en-CA" smtClean="0"/>
              <a:t>24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81476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BB8138-071F-4669-84D2-544CFB0F4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Working in R: the </a:t>
            </a:r>
            <a:r>
              <a:rPr lang="en-CA" i="1" dirty="0"/>
              <a:t>tidyverse</a:t>
            </a:r>
            <a:endParaRPr lang="en-C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1FAFE9-D68F-41AF-AB5C-E794DDAA60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792" y="1900687"/>
            <a:ext cx="8446416" cy="420121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6B5346A-FDD6-4EB1-B623-A5EF611E8572}"/>
              </a:ext>
            </a:extLst>
          </p:cNvPr>
          <p:cNvSpPr txBox="1"/>
          <p:nvPr/>
        </p:nvSpPr>
        <p:spPr>
          <a:xfrm>
            <a:off x="1687399" y="3074904"/>
            <a:ext cx="37990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rgbClr val="FF0000"/>
                </a:solidFill>
              </a:rPr>
              <a:t>start any and all data work by loading the tidyverse master package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31D2FAF-6472-4FB3-BDFF-C0FB984D528B}"/>
              </a:ext>
            </a:extLst>
          </p:cNvPr>
          <p:cNvCxnSpPr>
            <a:stCxn id="5" idx="1"/>
          </p:cNvCxnSpPr>
          <p:nvPr/>
        </p:nvCxnSpPr>
        <p:spPr>
          <a:xfrm flipH="1" flipV="1">
            <a:off x="1300899" y="3074906"/>
            <a:ext cx="386500" cy="32316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7FF90B7-F030-4E0D-BEE5-FD3AD58B75F2}"/>
              </a:ext>
            </a:extLst>
          </p:cNvPr>
          <p:cNvSpPr txBox="1"/>
          <p:nvPr/>
        </p:nvSpPr>
        <p:spPr>
          <a:xfrm>
            <a:off x="3063711" y="5609886"/>
            <a:ext cx="3941245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rgbClr val="FF0000"/>
                </a:solidFill>
              </a:rPr>
              <a:t>Contains a variety of functions for data import, manipulation, plotting, </a:t>
            </a:r>
            <a:r>
              <a:rPr lang="en-CA" dirty="0" err="1">
                <a:solidFill>
                  <a:srgbClr val="FF0000"/>
                </a:solidFill>
              </a:rPr>
              <a:t>etc</a:t>
            </a:r>
            <a:endParaRPr lang="en-CA" dirty="0">
              <a:solidFill>
                <a:srgbClr val="FF0000"/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00658E4-A32B-4BCB-9D5B-9B16F35BFB68}"/>
              </a:ext>
            </a:extLst>
          </p:cNvPr>
          <p:cNvCxnSpPr>
            <a:cxnSpLocks/>
          </p:cNvCxnSpPr>
          <p:nvPr/>
        </p:nvCxnSpPr>
        <p:spPr>
          <a:xfrm flipH="1" flipV="1">
            <a:off x="2922308" y="5133306"/>
            <a:ext cx="527903" cy="53316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0A028-28AD-4588-A234-F803D585BC61}" type="slidenum">
              <a:rPr lang="en-CA" smtClean="0"/>
              <a:t>25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654695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B9F70-12A3-42BF-88B5-AFEFBFA23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Working in R: the </a:t>
            </a:r>
            <a:r>
              <a:rPr lang="en-CA" i="1" dirty="0"/>
              <a:t>tidyverse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3A13F5-9837-4A98-87EB-984D9EEA6A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5077206" cy="4351338"/>
          </a:xfrm>
        </p:spPr>
        <p:txBody>
          <a:bodyPr/>
          <a:lstStyle/>
          <a:p>
            <a:r>
              <a:rPr lang="en-CA" dirty="0"/>
              <a:t>A great (and free) introduction to tidy data work can be found in the online text </a:t>
            </a:r>
            <a:r>
              <a:rPr lang="en-CA" i="1" dirty="0"/>
              <a:t>R for Data Science </a:t>
            </a:r>
            <a:r>
              <a:rPr lang="en-CA" dirty="0">
                <a:hlinkClick r:id="rId2"/>
              </a:rPr>
              <a:t>https://r4ds.had.co.nz/</a:t>
            </a:r>
            <a:endParaRPr lang="en-CA" dirty="0"/>
          </a:p>
          <a:p>
            <a:endParaRPr lang="en-CA" i="1" dirty="0"/>
          </a:p>
        </p:txBody>
      </p:sp>
      <p:pic>
        <p:nvPicPr>
          <p:cNvPr id="1026" name="Picture 2" descr="Cover image">
            <a:extLst>
              <a:ext uri="{FF2B5EF4-FFF2-40B4-BE49-F238E27FC236}">
                <a16:creationId xmlns:a16="http://schemas.microsoft.com/office/drawing/2014/main" id="{69EBC4DC-F687-4A38-9E4A-FB90ED4F4D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4718" y="1647285"/>
            <a:ext cx="3138678" cy="47080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0D54F-648C-42C6-8AF1-9D6958DE1349}" type="slidenum">
              <a:rPr lang="en-CA" smtClean="0"/>
              <a:t>26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064697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4379AD3-A430-41D9-A441-6ADA5C6C4C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6819" y="1331900"/>
            <a:ext cx="6950363" cy="493747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itle 3">
            <a:extLst>
              <a:ext uri="{FF2B5EF4-FFF2-40B4-BE49-F238E27FC236}">
                <a16:creationId xmlns:a16="http://schemas.microsoft.com/office/drawing/2014/main" id="{D506A5A7-5059-4F47-B4E2-171076E5FC14}"/>
              </a:ext>
            </a:extLst>
          </p:cNvPr>
          <p:cNvSpPr txBox="1">
            <a:spLocks/>
          </p:cNvSpPr>
          <p:nvPr/>
        </p:nvSpPr>
        <p:spPr>
          <a:xfrm>
            <a:off x="457200" y="449137"/>
            <a:ext cx="8229600" cy="668217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dirty="0"/>
              <a:t>Tidy data tools in 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EE7868-93F9-40D6-AA5C-991BC2E0A7AB}"/>
              </a:ext>
            </a:extLst>
          </p:cNvPr>
          <p:cNvSpPr txBox="1"/>
          <p:nvPr/>
        </p:nvSpPr>
        <p:spPr>
          <a:xfrm>
            <a:off x="225632" y="6483926"/>
            <a:ext cx="58436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200" dirty="0">
                <a:hlinkClick r:id="rId3"/>
              </a:rPr>
              <a:t>https://s3.amazonaws.com/assets.datacamp.com/blog_assets/Tidyverse+Cheat+Sheet.pdf</a:t>
            </a:r>
            <a:endParaRPr lang="en-CA" sz="12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0D54F-648C-42C6-8AF1-9D6958DE1349}" type="slidenum">
              <a:rPr lang="en-CA" smtClean="0"/>
              <a:t>27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058538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70CE4-6B48-4571-A953-19F5A106B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Importing data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0A028-28AD-4588-A234-F803D585BC61}" type="slidenum">
              <a:rPr lang="en-CA" smtClean="0"/>
              <a:t>28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493366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DE0F4C-7D0A-4C2F-8BE8-41B179001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Importing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4D452B-A239-4291-BEE8-19D728AF2B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Regardless of the analytic task, we almost always begin by importing data (e.g., spreadsheet, webpage, database) for further manipulation and analysis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0A028-28AD-4588-A234-F803D585BC61}" type="slidenum">
              <a:rPr lang="en-CA" smtClean="0"/>
              <a:t>29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774346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Caveats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The following slides introduce working with data in R for new users – the content is a selection of topics and is not meant to be comprehensive</a:t>
            </a:r>
          </a:p>
          <a:p>
            <a:r>
              <a:rPr lang="en-CA" dirty="0"/>
              <a:t>The material is presented in an applied context, with examples, but generally does not explain underlying concepts or mechanics of R</a:t>
            </a:r>
          </a:p>
          <a:p>
            <a:r>
              <a:rPr lang="en-CA" dirty="0"/>
              <a:t>The slides are meant as a stand-alone reference and can be used for self-study in conjunction with the accompanying R script ‘</a:t>
            </a:r>
            <a:r>
              <a:rPr lang="en-CA" i="1" dirty="0"/>
              <a:t>tidy data </a:t>
            </a:r>
            <a:r>
              <a:rPr lang="en-CA" i="1" dirty="0" err="1"/>
              <a:t>examples.R</a:t>
            </a:r>
            <a:r>
              <a:rPr lang="en-CA" i="1" dirty="0"/>
              <a:t>’</a:t>
            </a:r>
            <a:endParaRPr lang="en-CA" dirty="0"/>
          </a:p>
        </p:txBody>
      </p:sp>
      <p:pic>
        <p:nvPicPr>
          <p:cNvPr id="1026" name="Picture 2" descr="https://upload.wikimedia.org/wikipedia/commons/thumb/d/dd/Achtung.svg/1024px-Achtung.sv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6375" y="592380"/>
            <a:ext cx="854074" cy="748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0A028-28AD-4588-A234-F803D585BC61}" type="slidenum">
              <a:rPr lang="en-CA" smtClean="0"/>
              <a:t>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062418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4AC40B-219E-495C-AEB2-CAD66AADFA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latin typeface="+mn-lt"/>
              </a:rPr>
              <a:t>Importing data with tidyverse package </a:t>
            </a:r>
            <a:r>
              <a:rPr lang="en-CA" sz="4000" b="1" dirty="0" err="1">
                <a:latin typeface="+mn-lt"/>
                <a:cs typeface="Courier New" panose="02070309020205020404" pitchFamily="49" charset="0"/>
              </a:rPr>
              <a:t>readr</a:t>
            </a:r>
            <a:r>
              <a:rPr lang="en-CA" dirty="0">
                <a:latin typeface="+mn-lt"/>
              </a:rPr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32EEEE-5E86-45BF-B3BA-D90AB7C4EA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readr</a:t>
            </a:r>
            <a:r>
              <a:rPr lang="en-CA" dirty="0"/>
              <a:t> can import from 7 different file formats:</a:t>
            </a:r>
          </a:p>
          <a:p>
            <a:pPr lvl="1">
              <a:spcAft>
                <a:spcPts val="600"/>
              </a:spcAft>
            </a:pPr>
            <a:r>
              <a:rPr lang="en-CA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read_csv</a:t>
            </a:r>
            <a:r>
              <a:rPr lang="en-CA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CA" dirty="0"/>
              <a:t>: comma separated (csv) files</a:t>
            </a:r>
          </a:p>
          <a:p>
            <a:pPr lvl="1">
              <a:spcAft>
                <a:spcPts val="600"/>
              </a:spcAft>
            </a:pPr>
            <a:r>
              <a:rPr lang="en-CA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read_tsv</a:t>
            </a:r>
            <a:r>
              <a:rPr lang="en-CA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CA" dirty="0"/>
              <a:t>: tab separated files</a:t>
            </a:r>
          </a:p>
          <a:p>
            <a:pPr lvl="1">
              <a:spcAft>
                <a:spcPts val="600"/>
              </a:spcAft>
            </a:pPr>
            <a:r>
              <a:rPr lang="en-CA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read_delim</a:t>
            </a:r>
            <a:r>
              <a:rPr lang="en-CA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CA" dirty="0"/>
              <a:t>: general delimited files</a:t>
            </a:r>
          </a:p>
          <a:p>
            <a:pPr lvl="1">
              <a:spcAft>
                <a:spcPts val="600"/>
              </a:spcAft>
            </a:pPr>
            <a:r>
              <a:rPr lang="en-CA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read_fwf</a:t>
            </a:r>
            <a:r>
              <a:rPr lang="en-CA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CA" dirty="0"/>
              <a:t>: fixed width files</a:t>
            </a:r>
          </a:p>
          <a:p>
            <a:pPr lvl="1">
              <a:spcAft>
                <a:spcPts val="600"/>
              </a:spcAft>
            </a:pPr>
            <a:r>
              <a:rPr lang="en-CA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read_table</a:t>
            </a:r>
            <a:r>
              <a:rPr lang="en-CA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CA" dirty="0"/>
              <a:t>: tabular files with columns separated by white-space.</a:t>
            </a:r>
          </a:p>
          <a:p>
            <a:pPr lvl="1">
              <a:spcAft>
                <a:spcPts val="600"/>
              </a:spcAft>
            </a:pPr>
            <a:r>
              <a:rPr lang="en-CA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read_log</a:t>
            </a:r>
            <a:r>
              <a:rPr lang="en-CA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CA" dirty="0"/>
              <a:t>: web log files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9DFE32-F54F-452D-99BB-02CD13EC7B9C}"/>
              </a:ext>
            </a:extLst>
          </p:cNvPr>
          <p:cNvSpPr txBox="1"/>
          <p:nvPr/>
        </p:nvSpPr>
        <p:spPr>
          <a:xfrm>
            <a:off x="499918" y="5676944"/>
            <a:ext cx="79525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All have similar form and syntax, so we will focus on </a:t>
            </a:r>
            <a:r>
              <a:rPr lang="en-CA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read_csv</a:t>
            </a:r>
            <a:r>
              <a:rPr lang="en-CA" sz="2400" dirty="0"/>
              <a:t> as the most commonly used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0A028-28AD-4588-A234-F803D585BC61}" type="slidenum">
              <a:rPr lang="en-CA" smtClean="0"/>
              <a:t>30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76426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402688D-0735-4AF5-BEE0-4264AFF94D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951" y="100496"/>
            <a:ext cx="8122098" cy="627721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3065264-0544-4402-99D4-ABA1FF1409EE}"/>
              </a:ext>
            </a:extLst>
          </p:cNvPr>
          <p:cNvSpPr txBox="1"/>
          <p:nvPr/>
        </p:nvSpPr>
        <p:spPr>
          <a:xfrm>
            <a:off x="510951" y="6475796"/>
            <a:ext cx="38261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400" dirty="0">
                <a:hlinkClick r:id="rId3"/>
              </a:rPr>
              <a:t>https://www.rstudio.com/resources/cheatsheets/</a:t>
            </a:r>
            <a:endParaRPr lang="en-CA" sz="14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0A028-28AD-4588-A234-F803D585BC61}" type="slidenum">
              <a:rPr lang="en-CA" smtClean="0"/>
              <a:t>31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233213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DA8A82-6281-4CCF-AF7F-5221381F91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Introducing </a:t>
            </a:r>
            <a:r>
              <a:rPr lang="en-CA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read_csv</a:t>
            </a:r>
            <a:endParaRPr lang="en-CA" sz="4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F10FED-9D74-42E8-BA97-A67BD60F99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Many options can be specified in </a:t>
            </a:r>
            <a:r>
              <a:rPr lang="en-CA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read_csv</a:t>
            </a:r>
            <a:r>
              <a:rPr lang="en-CA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CA" dirty="0"/>
              <a:t>(although usually don’t need to be)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27785A-C043-4C5A-AACB-FA484757F3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038" y="2856541"/>
            <a:ext cx="5505450" cy="3457575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0A028-28AD-4588-A234-F803D585BC61}" type="slidenum">
              <a:rPr lang="en-CA" smtClean="0"/>
              <a:t>32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135654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B4BE1D7-0A27-451E-BF03-358D878DCC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897" y="304385"/>
            <a:ext cx="4183983" cy="575467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7442A69-0336-4A7D-979A-CC35C6EFBAD4}"/>
              </a:ext>
            </a:extLst>
          </p:cNvPr>
          <p:cNvSpPr txBox="1"/>
          <p:nvPr/>
        </p:nvSpPr>
        <p:spPr>
          <a:xfrm>
            <a:off x="5514109" y="489526"/>
            <a:ext cx="334356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/>
              <a:t>Let’s use a csv file of reportable disease by year, age and sex as an example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F0D8DB-F7AA-49FC-B230-AF51CCCD8C98}"/>
              </a:ext>
            </a:extLst>
          </p:cNvPr>
          <p:cNvSpPr txBox="1"/>
          <p:nvPr/>
        </p:nvSpPr>
        <p:spPr>
          <a:xfrm>
            <a:off x="77981" y="6368474"/>
            <a:ext cx="70389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400" dirty="0">
                <a:hlinkClick r:id="rId3"/>
              </a:rPr>
              <a:t>http://www.bccdc.ca//health-professionals/data-reports/reportable-diseases-data-dashboard</a:t>
            </a:r>
            <a:endParaRPr lang="en-CA" sz="14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0A028-28AD-4588-A234-F803D585BC61}" type="slidenum">
              <a:rPr lang="en-CA" smtClean="0"/>
              <a:t>33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139995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0971C-ED23-4DFA-916C-9016732F43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Importing data with </a:t>
            </a:r>
            <a:r>
              <a:rPr lang="en-CA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read_csv</a:t>
            </a:r>
            <a:r>
              <a:rPr lang="en-CA" sz="4000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435358-F4C8-47B8-8E19-87F36E335F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Most of the time, you only need to specify the file location and </a:t>
            </a:r>
            <a:r>
              <a:rPr lang="en-CA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read_csv</a:t>
            </a:r>
            <a:r>
              <a:rPr lang="en-CA" dirty="0"/>
              <a:t> will helpfully do the rest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FC1786-FB1C-4B33-8F11-CCB05E55CD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487" y="2794569"/>
            <a:ext cx="8272463" cy="3103245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0A028-28AD-4588-A234-F803D585BC61}" type="slidenum">
              <a:rPr lang="en-CA" smtClean="0"/>
              <a:t>34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009730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0971C-ED23-4DFA-916C-9016732F43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Importing data with </a:t>
            </a:r>
            <a:r>
              <a:rPr lang="en-CA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read_csv</a:t>
            </a:r>
            <a:r>
              <a:rPr lang="en-CA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435358-F4C8-47B8-8E19-87F36E335F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Most of the time, you only need to specify the file location and </a:t>
            </a:r>
            <a:r>
              <a:rPr lang="en-CA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read_csv</a:t>
            </a:r>
            <a:r>
              <a:rPr lang="en-CA" dirty="0"/>
              <a:t> will helpfully do the rest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FC1786-FB1C-4B33-8F11-CCB05E55CD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487" y="2794569"/>
            <a:ext cx="8272463" cy="310324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7E1275B-9BAB-4518-8680-C7F56F129CD2}"/>
              </a:ext>
            </a:extLst>
          </p:cNvPr>
          <p:cNvSpPr txBox="1"/>
          <p:nvPr/>
        </p:nvSpPr>
        <p:spPr>
          <a:xfrm>
            <a:off x="4673601" y="4041170"/>
            <a:ext cx="40178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>
                <a:solidFill>
                  <a:schemeClr val="accent2">
                    <a:lumMod val="75000"/>
                  </a:schemeClr>
                </a:solidFill>
              </a:rPr>
              <a:t>Note that </a:t>
            </a:r>
            <a:r>
              <a:rPr lang="en-CA" sz="2000" dirty="0" err="1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readr</a:t>
            </a:r>
            <a:r>
              <a:rPr lang="en-CA" sz="2400" dirty="0">
                <a:solidFill>
                  <a:schemeClr val="accent2">
                    <a:lumMod val="75000"/>
                  </a:schemeClr>
                </a:solidFill>
              </a:rPr>
              <a:t> has guessed the appropriate column formats, but tells you explicitly in case any are incorrect</a:t>
            </a:r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BBB2DC56-EF98-4D54-8348-8E70CEB1600B}"/>
              </a:ext>
            </a:extLst>
          </p:cNvPr>
          <p:cNvSpPr/>
          <p:nvPr/>
        </p:nvSpPr>
        <p:spPr>
          <a:xfrm>
            <a:off x="3906982" y="4184071"/>
            <a:ext cx="563418" cy="1246909"/>
          </a:xfrm>
          <a:prstGeom prst="rightBrace">
            <a:avLst>
              <a:gd name="adj1" fmla="val 49317"/>
              <a:gd name="adj2" fmla="val 50000"/>
            </a:avLst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0A028-28AD-4588-A234-F803D585BC61}" type="slidenum">
              <a:rPr lang="en-CA" smtClean="0"/>
              <a:t>35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2483685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010C1A-F727-46BB-BC85-4873B0A64A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Importing data with </a:t>
            </a:r>
            <a:r>
              <a:rPr lang="en-CA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read_csv</a:t>
            </a:r>
            <a:r>
              <a:rPr lang="en-CA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22D806-59DC-4817-A1A5-75775C49E6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What did </a:t>
            </a:r>
            <a:r>
              <a:rPr lang="en-CA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read_csv</a:t>
            </a:r>
            <a:r>
              <a:rPr lang="en-CA" dirty="0"/>
              <a:t> do?</a:t>
            </a:r>
          </a:p>
          <a:p>
            <a:pPr lvl="1"/>
            <a:endParaRPr lang="en-C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D159B7-1A9A-44CA-8A26-DEF178B82F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637" y="2512291"/>
            <a:ext cx="6248400" cy="38100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0A028-28AD-4588-A234-F803D585BC61}" type="slidenum">
              <a:rPr lang="en-CA" smtClean="0"/>
              <a:t>36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44561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010C1A-F727-46BB-BC85-4873B0A64A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Importing data with </a:t>
            </a:r>
            <a:r>
              <a:rPr lang="en-CA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read_csv</a:t>
            </a:r>
            <a:r>
              <a:rPr lang="en-CA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22D806-59DC-4817-A1A5-75775C49E6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What did </a:t>
            </a:r>
            <a:r>
              <a:rPr lang="en-CA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read_csv</a:t>
            </a:r>
            <a:r>
              <a:rPr lang="en-CA" dirty="0"/>
              <a:t> do?</a:t>
            </a:r>
          </a:p>
          <a:p>
            <a:pPr lvl="1"/>
            <a:endParaRPr lang="en-C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D159B7-1A9A-44CA-8A26-DEF178B82F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637" y="2512291"/>
            <a:ext cx="6248400" cy="3810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9AA342F-5969-4EDE-A7A9-F7FA1FB41075}"/>
              </a:ext>
            </a:extLst>
          </p:cNvPr>
          <p:cNvSpPr txBox="1"/>
          <p:nvPr/>
        </p:nvSpPr>
        <p:spPr>
          <a:xfrm>
            <a:off x="4896137" y="1677424"/>
            <a:ext cx="398924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200" dirty="0">
                <a:solidFill>
                  <a:schemeClr val="accent2">
                    <a:lumMod val="75000"/>
                  </a:schemeClr>
                </a:solidFill>
              </a:rPr>
              <a:t>Imports data as a ‘</a:t>
            </a:r>
            <a:r>
              <a:rPr lang="en-CA" sz="2200" dirty="0" err="1">
                <a:solidFill>
                  <a:schemeClr val="accent2">
                    <a:lumMod val="75000"/>
                  </a:schemeClr>
                </a:solidFill>
              </a:rPr>
              <a:t>tibble</a:t>
            </a:r>
            <a:r>
              <a:rPr lang="en-CA" sz="2200" dirty="0">
                <a:solidFill>
                  <a:schemeClr val="accent2">
                    <a:lumMod val="75000"/>
                  </a:schemeClr>
                </a:solidFill>
              </a:rPr>
              <a:t>’ (a rectangular dataset)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2B7F09-8EDB-42AA-823F-E12A513B0EC5}"/>
              </a:ext>
            </a:extLst>
          </p:cNvPr>
          <p:cNvSpPr txBox="1"/>
          <p:nvPr/>
        </p:nvSpPr>
        <p:spPr>
          <a:xfrm>
            <a:off x="7033494" y="2824675"/>
            <a:ext cx="185189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200" dirty="0">
                <a:solidFill>
                  <a:schemeClr val="accent2">
                    <a:lumMod val="75000"/>
                  </a:schemeClr>
                </a:solidFill>
              </a:rPr>
              <a:t>Preserves column names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ECC8C71-D913-4DB6-8E90-6F5C88AD0547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3408219" y="2062145"/>
            <a:ext cx="1487918" cy="662582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2AC5623-87B5-4DAB-9D4E-0658152B2682}"/>
              </a:ext>
            </a:extLst>
          </p:cNvPr>
          <p:cNvCxnSpPr>
            <a:cxnSpLocks/>
            <a:stCxn id="6" idx="1"/>
          </p:cNvCxnSpPr>
          <p:nvPr/>
        </p:nvCxnSpPr>
        <p:spPr>
          <a:xfrm flipH="1" flipV="1">
            <a:off x="6567055" y="3093235"/>
            <a:ext cx="466439" cy="116161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0A028-28AD-4588-A234-F803D585BC61}" type="slidenum">
              <a:rPr lang="en-CA" smtClean="0"/>
              <a:t>37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445244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0D7EE-E12D-4BF3-8A1A-880ED3092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 messier example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4D84D5-EE6B-44ED-B2C8-C26D41FAF7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25" y="1555642"/>
            <a:ext cx="8515350" cy="40453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D8D8DE3-7E63-4EB5-B628-EE0EE11CE588}"/>
              </a:ext>
            </a:extLst>
          </p:cNvPr>
          <p:cNvSpPr txBox="1"/>
          <p:nvPr/>
        </p:nvSpPr>
        <p:spPr>
          <a:xfrm>
            <a:off x="314325" y="5816944"/>
            <a:ext cx="85153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What if we receive the data as a </a:t>
            </a:r>
            <a:r>
              <a:rPr lang="en-CA" sz="2400" b="1" dirty="0"/>
              <a:t>text file </a:t>
            </a:r>
            <a:r>
              <a:rPr lang="en-CA" sz="2400" dirty="0"/>
              <a:t>or spreadsheet with unneeded text and comments interspersed with the data?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0A028-28AD-4588-A234-F803D585BC61}" type="slidenum">
              <a:rPr lang="en-CA" smtClean="0"/>
              <a:t>38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1221890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0D7EE-E12D-4BF3-8A1A-880ED3092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 messier example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8D8DE3-7E63-4EB5-B628-EE0EE11CE588}"/>
              </a:ext>
            </a:extLst>
          </p:cNvPr>
          <p:cNvSpPr txBox="1"/>
          <p:nvPr/>
        </p:nvSpPr>
        <p:spPr>
          <a:xfrm>
            <a:off x="314325" y="5816944"/>
            <a:ext cx="85153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What if we receive the data as a text file or </a:t>
            </a:r>
            <a:r>
              <a:rPr lang="en-CA" sz="2400" b="1" dirty="0"/>
              <a:t>spreadsheet</a:t>
            </a:r>
            <a:r>
              <a:rPr lang="en-CA" sz="2400" dirty="0"/>
              <a:t> with unneeded text and comments interspersed with the data?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0D3E0F6-677B-428A-A63B-067E8DF5E2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493" y="1496959"/>
            <a:ext cx="8137236" cy="428316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0A028-28AD-4588-A234-F803D585BC61}" type="slidenum">
              <a:rPr lang="en-CA" smtClean="0"/>
              <a:t>39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816132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FD04B7-46CF-4F8B-8E55-39979DA7A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 and RStudio 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0A028-28AD-4588-A234-F803D585BC61}" type="slidenum">
              <a:rPr lang="en-CA" smtClean="0"/>
              <a:t>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906268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3AC68-A145-4982-8A6B-8B7656CD9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 messier example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5EC877-464B-421C-8F4B-8E8C67BDE6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We can make use of optional settings in </a:t>
            </a:r>
            <a:r>
              <a:rPr lang="en-CA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read_csv</a:t>
            </a:r>
            <a:endParaRPr lang="en-CA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248E431-BA8C-4407-A283-DD6C47D71E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983" y="2634868"/>
            <a:ext cx="5505450" cy="3457575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0A028-28AD-4588-A234-F803D585BC61}" type="slidenum">
              <a:rPr lang="en-CA" smtClean="0"/>
              <a:t>40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7435764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3AC68-A145-4982-8A6B-8B7656CD9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 messier example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5EC877-464B-421C-8F4B-8E8C67BDE6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We can make use of optional settings in </a:t>
            </a:r>
            <a:r>
              <a:rPr lang="en-CA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read_csv</a:t>
            </a:r>
            <a:endParaRPr lang="en-CA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248E431-BA8C-4407-A283-DD6C47D71E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983" y="2634868"/>
            <a:ext cx="5505450" cy="3457575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2506F9F-4FC3-452E-A985-1F62996C401E}"/>
              </a:ext>
            </a:extLst>
          </p:cNvPr>
          <p:cNvCxnSpPr>
            <a:cxnSpLocks/>
          </p:cNvCxnSpPr>
          <p:nvPr/>
        </p:nvCxnSpPr>
        <p:spPr>
          <a:xfrm flipH="1">
            <a:off x="4142940" y="3019344"/>
            <a:ext cx="512187" cy="1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42E0127-4B16-4E43-B21A-25574FE0F349}"/>
              </a:ext>
            </a:extLst>
          </p:cNvPr>
          <p:cNvCxnSpPr>
            <a:cxnSpLocks/>
          </p:cNvCxnSpPr>
          <p:nvPr/>
        </p:nvCxnSpPr>
        <p:spPr>
          <a:xfrm flipH="1">
            <a:off x="4087522" y="3753635"/>
            <a:ext cx="512187" cy="1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F0D6177-05B2-4B9E-BC5C-C5B2836EDFFC}"/>
              </a:ext>
            </a:extLst>
          </p:cNvPr>
          <p:cNvCxnSpPr>
            <a:cxnSpLocks/>
          </p:cNvCxnSpPr>
          <p:nvPr/>
        </p:nvCxnSpPr>
        <p:spPr>
          <a:xfrm flipH="1">
            <a:off x="3614804" y="4451926"/>
            <a:ext cx="512187" cy="1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69475A8-477D-4BB5-9E6A-918B72F1868D}"/>
              </a:ext>
            </a:extLst>
          </p:cNvPr>
          <p:cNvCxnSpPr>
            <a:cxnSpLocks/>
          </p:cNvCxnSpPr>
          <p:nvPr/>
        </p:nvCxnSpPr>
        <p:spPr>
          <a:xfrm flipH="1">
            <a:off x="3102617" y="4954361"/>
            <a:ext cx="512187" cy="1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37EDB0F-5A03-420E-8907-038A41095047}"/>
              </a:ext>
            </a:extLst>
          </p:cNvPr>
          <p:cNvCxnSpPr>
            <a:cxnSpLocks/>
          </p:cNvCxnSpPr>
          <p:nvPr/>
        </p:nvCxnSpPr>
        <p:spPr>
          <a:xfrm flipH="1">
            <a:off x="4930986" y="5906654"/>
            <a:ext cx="512187" cy="1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51DC6A6-236E-4388-AF38-63680B8F9D4B}"/>
              </a:ext>
            </a:extLst>
          </p:cNvPr>
          <p:cNvSpPr txBox="1"/>
          <p:nvPr/>
        </p:nvSpPr>
        <p:spPr>
          <a:xfrm>
            <a:off x="4655127" y="2803901"/>
            <a:ext cx="246610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200" dirty="0">
                <a:solidFill>
                  <a:schemeClr val="accent2">
                    <a:lumMod val="75000"/>
                  </a:schemeClr>
                </a:solidFill>
              </a:rPr>
              <a:t>add column names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48586A5-3C86-4B51-801A-0A8A2B670A7A}"/>
              </a:ext>
            </a:extLst>
          </p:cNvPr>
          <p:cNvSpPr txBox="1"/>
          <p:nvPr/>
        </p:nvSpPr>
        <p:spPr>
          <a:xfrm>
            <a:off x="4599709" y="3535137"/>
            <a:ext cx="452054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200" dirty="0">
                <a:solidFill>
                  <a:schemeClr val="accent2">
                    <a:lumMod val="75000"/>
                  </a:schemeClr>
                </a:solidFill>
              </a:rPr>
              <a:t>specify codes indicating missing data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0B16FDA-DDE4-4DD1-B0E5-2462A0D1E5F0}"/>
              </a:ext>
            </a:extLst>
          </p:cNvPr>
          <p:cNvSpPr txBox="1"/>
          <p:nvPr/>
        </p:nvSpPr>
        <p:spPr>
          <a:xfrm>
            <a:off x="4142940" y="4230256"/>
            <a:ext cx="417007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200" dirty="0">
                <a:solidFill>
                  <a:schemeClr val="accent2">
                    <a:lumMod val="75000"/>
                  </a:schemeClr>
                </a:solidFill>
              </a:rPr>
              <a:t>specify codes indicating comments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41290A1-AD8D-4A11-94D1-A4E54CA6A5CF}"/>
              </a:ext>
            </a:extLst>
          </p:cNvPr>
          <p:cNvSpPr txBox="1"/>
          <p:nvPr/>
        </p:nvSpPr>
        <p:spPr>
          <a:xfrm>
            <a:off x="3625562" y="4720144"/>
            <a:ext cx="438236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200" dirty="0">
                <a:solidFill>
                  <a:schemeClr val="accent2">
                    <a:lumMod val="75000"/>
                  </a:schemeClr>
                </a:solidFill>
              </a:rPr>
              <a:t>number of rows to skip at beginning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37A30FF-84DE-449F-A22E-71F7018A156F}"/>
              </a:ext>
            </a:extLst>
          </p:cNvPr>
          <p:cNvSpPr txBox="1"/>
          <p:nvPr/>
        </p:nvSpPr>
        <p:spPr>
          <a:xfrm>
            <a:off x="5480262" y="5656715"/>
            <a:ext cx="303508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200" dirty="0">
                <a:solidFill>
                  <a:schemeClr val="accent2">
                    <a:lumMod val="75000"/>
                  </a:schemeClr>
                </a:solidFill>
              </a:rPr>
              <a:t>drop rows with no data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0A028-28AD-4588-A234-F803D585BC61}" type="slidenum">
              <a:rPr lang="en-CA" smtClean="0"/>
              <a:t>41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0703941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E12ABC-FBA6-497D-B6AC-64196EE13E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 messier example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A35DD7-8D31-443E-8CBC-1915E0111E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999383"/>
            <a:ext cx="7439025" cy="41148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0A028-28AD-4588-A234-F803D585BC61}" type="slidenum">
              <a:rPr lang="en-CA" smtClean="0"/>
              <a:t>42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8296366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E12ABC-FBA6-497D-B6AC-64196EE13E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 messier example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A35DD7-8D31-443E-8CBC-1915E0111E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999383"/>
            <a:ext cx="7439025" cy="4114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ADD872A-F7AB-4073-B050-3D6F7CF5A1A8}"/>
              </a:ext>
            </a:extLst>
          </p:cNvPr>
          <p:cNvSpPr txBox="1"/>
          <p:nvPr/>
        </p:nvSpPr>
        <p:spPr>
          <a:xfrm>
            <a:off x="5222587" y="1431654"/>
            <a:ext cx="284508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200" dirty="0">
                <a:solidFill>
                  <a:schemeClr val="accent2">
                    <a:lumMod val="75000"/>
                  </a:schemeClr>
                </a:solidFill>
              </a:rPr>
              <a:t>Specify column names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1E03C39-5151-461E-84FE-DBFB5BE8027A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4761057" y="1647098"/>
            <a:ext cx="461530" cy="556770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3CCF601-408E-49C6-8554-4DBA1AC34F0C}"/>
              </a:ext>
            </a:extLst>
          </p:cNvPr>
          <p:cNvSpPr txBox="1"/>
          <p:nvPr/>
        </p:nvSpPr>
        <p:spPr>
          <a:xfrm>
            <a:off x="5887317" y="3065911"/>
            <a:ext cx="284508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200" dirty="0">
                <a:solidFill>
                  <a:schemeClr val="accent2">
                    <a:lumMod val="75000"/>
                  </a:schemeClr>
                </a:solidFill>
              </a:rPr>
              <a:t>Specify codes used for missing data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841E9C0-B04A-49B1-8CF7-FE043512140A}"/>
              </a:ext>
            </a:extLst>
          </p:cNvPr>
          <p:cNvCxnSpPr>
            <a:cxnSpLocks/>
            <a:stCxn id="9" idx="1"/>
          </p:cNvCxnSpPr>
          <p:nvPr/>
        </p:nvCxnSpPr>
        <p:spPr>
          <a:xfrm flipH="1" flipV="1">
            <a:off x="5394036" y="3237763"/>
            <a:ext cx="493281" cy="212869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C92372E-944E-4E17-BCF3-15747CBDCFD4}"/>
              </a:ext>
            </a:extLst>
          </p:cNvPr>
          <p:cNvSpPr txBox="1"/>
          <p:nvPr/>
        </p:nvSpPr>
        <p:spPr>
          <a:xfrm>
            <a:off x="4031384" y="2480677"/>
            <a:ext cx="46591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200" dirty="0">
                <a:solidFill>
                  <a:schemeClr val="accent2">
                    <a:lumMod val="75000"/>
                  </a:schemeClr>
                </a:solidFill>
              </a:rPr>
              <a:t>Skip beginning rows and comments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42EE80F-5AA9-4A20-B9F4-A8C52B1BB6EE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3325091" y="2576945"/>
            <a:ext cx="706293" cy="119176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935EADC-1354-4FEC-A859-D40B6B466174}"/>
              </a:ext>
            </a:extLst>
          </p:cNvPr>
          <p:cNvCxnSpPr>
            <a:cxnSpLocks/>
            <a:stCxn id="13" idx="1"/>
          </p:cNvCxnSpPr>
          <p:nvPr/>
        </p:nvCxnSpPr>
        <p:spPr>
          <a:xfrm flipH="1">
            <a:off x="3740727" y="2696121"/>
            <a:ext cx="290657" cy="91109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B3896030-2C2F-4D9B-BBAA-D48F106FA602}"/>
              </a:ext>
            </a:extLst>
          </p:cNvPr>
          <p:cNvSpPr txBox="1"/>
          <p:nvPr/>
        </p:nvSpPr>
        <p:spPr>
          <a:xfrm>
            <a:off x="628650" y="6209549"/>
            <a:ext cx="8515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Also, by default </a:t>
            </a:r>
            <a:r>
              <a:rPr lang="en-CA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read_csv</a:t>
            </a:r>
            <a:r>
              <a:rPr lang="en-CA" sz="2000" dirty="0">
                <a:latin typeface="+mj-lt"/>
                <a:cs typeface="Courier New" panose="02070309020205020404" pitchFamily="49" charset="0"/>
              </a:rPr>
              <a:t> </a:t>
            </a:r>
            <a:r>
              <a:rPr lang="en-CA" sz="2400" dirty="0"/>
              <a:t>automatically skipped empty rows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0A028-28AD-4588-A234-F803D585BC61}" type="slidenum">
              <a:rPr lang="en-CA" smtClean="0"/>
              <a:t>43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082201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C44E41-EC21-4515-A199-30C1445F8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Dealing with dates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28026D-9C32-4DD8-B549-8F8A6E46CF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read_csv</a:t>
            </a:r>
            <a:r>
              <a:rPr lang="en-CA" sz="2400" dirty="0">
                <a:latin typeface="+mj-lt"/>
                <a:cs typeface="Courier New" panose="02070309020205020404" pitchFamily="49" charset="0"/>
              </a:rPr>
              <a:t> </a:t>
            </a:r>
            <a:r>
              <a:rPr lang="en-CA" dirty="0"/>
              <a:t>recognizes dates that are consistently presented in the form YYYY-MM-DD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F5C1B8E-13F2-4541-9BF6-A4E85C98EF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268" y="3152841"/>
            <a:ext cx="8215312" cy="2133966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0A028-28AD-4588-A234-F803D585BC61}" type="slidenum">
              <a:rPr lang="en-CA" smtClean="0"/>
              <a:t>44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8060178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C44E41-EC21-4515-A199-30C1445F8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Dealing with dates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28026D-9C32-4DD8-B549-8F8A6E46CF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sz="2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read_csv</a:t>
            </a:r>
            <a:r>
              <a:rPr lang="en-CA" sz="2400" dirty="0">
                <a:solidFill>
                  <a:prstClr val="black"/>
                </a:solidFill>
                <a:latin typeface="Calibri Light" panose="020F0302020204030204"/>
                <a:cs typeface="Courier New" panose="02070309020205020404" pitchFamily="49" charset="0"/>
              </a:rPr>
              <a:t> </a:t>
            </a:r>
            <a:r>
              <a:rPr lang="en-CA" dirty="0">
                <a:solidFill>
                  <a:prstClr val="black"/>
                </a:solidFill>
              </a:rPr>
              <a:t>recognizes dates that are consistently presented in the form </a:t>
            </a:r>
            <a:r>
              <a:rPr lang="en-CA" dirty="0"/>
              <a:t>YYYY-MM-DD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F5C1B8E-13F2-4541-9BF6-A4E85C98EF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268" y="3152841"/>
            <a:ext cx="8215312" cy="213396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A41A066-8AF7-4F6A-9636-9CE9FA248516}"/>
              </a:ext>
            </a:extLst>
          </p:cNvPr>
          <p:cNvSpPr txBox="1"/>
          <p:nvPr/>
        </p:nvSpPr>
        <p:spPr>
          <a:xfrm>
            <a:off x="2109932" y="3971653"/>
            <a:ext cx="358890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200" dirty="0">
                <a:solidFill>
                  <a:schemeClr val="accent2">
                    <a:lumMod val="75000"/>
                  </a:schemeClr>
                </a:solidFill>
              </a:rPr>
              <a:t>Properly formatted as a date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9578E60-9D5A-4CFC-BD01-A6C2D4A4CCBC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1533238" y="4187097"/>
            <a:ext cx="576694" cy="1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0A028-28AD-4588-A234-F803D585BC61}" type="slidenum">
              <a:rPr lang="en-CA" smtClean="0"/>
              <a:t>45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3063417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C44E41-EC21-4515-A199-30C1445F8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Dealing with dates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28026D-9C32-4DD8-B549-8F8A6E46CF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When dates are not uniformly presented, </a:t>
            </a:r>
            <a:r>
              <a:rPr lang="en-CA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read_csv</a:t>
            </a:r>
            <a:r>
              <a:rPr lang="en-CA" sz="2400" dirty="0">
                <a:latin typeface="+mj-lt"/>
                <a:cs typeface="Courier New" panose="02070309020205020404" pitchFamily="49" charset="0"/>
              </a:rPr>
              <a:t> </a:t>
            </a:r>
            <a:r>
              <a:rPr lang="en-CA" dirty="0"/>
              <a:t>simply formats as character (preserves the original data) and let’s you do the clean-up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2AD83F3-5075-4232-84EE-2CCE4000A7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725" y="3451221"/>
            <a:ext cx="8210550" cy="21907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02A8FDD-F45A-4BD6-B860-2523F24D0911}"/>
              </a:ext>
            </a:extLst>
          </p:cNvPr>
          <p:cNvSpPr txBox="1"/>
          <p:nvPr/>
        </p:nvSpPr>
        <p:spPr>
          <a:xfrm>
            <a:off x="2109932" y="4276453"/>
            <a:ext cx="475268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200" dirty="0">
                <a:solidFill>
                  <a:schemeClr val="accent2">
                    <a:lumMod val="75000"/>
                  </a:schemeClr>
                </a:solidFill>
              </a:rPr>
              <a:t>when in doubt, formatted as a character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C7368A2-EB60-4EEF-B99C-0510ABF1BCA0}"/>
              </a:ext>
            </a:extLst>
          </p:cNvPr>
          <p:cNvCxnSpPr>
            <a:cxnSpLocks/>
            <a:stCxn id="7" idx="1"/>
          </p:cNvCxnSpPr>
          <p:nvPr/>
        </p:nvCxnSpPr>
        <p:spPr>
          <a:xfrm flipH="1">
            <a:off x="1533238" y="4491897"/>
            <a:ext cx="576694" cy="1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0A028-28AD-4588-A234-F803D585BC61}" type="slidenum">
              <a:rPr lang="en-CA" smtClean="0"/>
              <a:t>46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8948422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2BE83-DDFA-488B-A919-36FCD8274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Dealing with dates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A12DB6-FD1F-457B-98F2-41D0C00E5B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Fortunately, with tidy data tools like the </a:t>
            </a:r>
            <a:r>
              <a:rPr lang="en-CA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lubridate</a:t>
            </a:r>
            <a:r>
              <a:rPr lang="en-CA" dirty="0"/>
              <a:t> package, working with dates is easy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33C6B5-3D8A-4A24-9E7A-2DA8D46E1E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9851" y="2730606"/>
            <a:ext cx="5901459" cy="3969942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0A028-28AD-4588-A234-F803D585BC61}" type="slidenum">
              <a:rPr lang="en-CA" smtClean="0"/>
              <a:t>47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4392760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15F057-95D2-464F-B295-ABDA3FB36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Dealing with dates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C4C9BC-8D6B-4B26-A919-AA0C0CF181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We only need specify the ordering of the date components (e.g., </a:t>
            </a:r>
            <a:r>
              <a:rPr lang="en-CA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ymd</a:t>
            </a:r>
            <a:r>
              <a:rPr lang="en-CA" dirty="0"/>
              <a:t> indicates year, month, day order), </a:t>
            </a:r>
            <a:r>
              <a:rPr lang="en-CA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lubridate</a:t>
            </a:r>
            <a:r>
              <a:rPr lang="en-CA" dirty="0"/>
              <a:t> does the rest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24A122-0A0F-4547-A034-7E0AB4BE64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948" y="3232727"/>
            <a:ext cx="4533714" cy="342640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597558C-8F85-4A8F-89EE-32CC67088DE6}"/>
              </a:ext>
            </a:extLst>
          </p:cNvPr>
          <p:cNvSpPr txBox="1"/>
          <p:nvPr/>
        </p:nvSpPr>
        <p:spPr>
          <a:xfrm>
            <a:off x="2691823" y="4710562"/>
            <a:ext cx="432781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200" dirty="0">
                <a:solidFill>
                  <a:schemeClr val="accent2">
                    <a:lumMod val="75000"/>
                  </a:schemeClr>
                </a:solidFill>
              </a:rPr>
              <a:t>Now properly formatted as a date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A6AE846-A4D3-47F1-916D-ED81FAE121BF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2115129" y="4926006"/>
            <a:ext cx="576694" cy="1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0A028-28AD-4588-A234-F803D585BC61}" type="slidenum">
              <a:rPr lang="en-CA" smtClean="0"/>
              <a:t>48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9245548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A5DCBC-421D-4495-BA74-37BC6B71A4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Exploring, manipulating and summarising data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0A028-28AD-4588-A234-F803D585BC61}" type="slidenum">
              <a:rPr lang="en-CA" smtClean="0"/>
              <a:t>49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987519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R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1199" y="1706285"/>
            <a:ext cx="966350" cy="734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ingredients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0312" y="1778554"/>
            <a:ext cx="7024184" cy="4714320"/>
          </a:xfrm>
        </p:spPr>
        <p:txBody>
          <a:bodyPr>
            <a:normAutofit/>
          </a:bodyPr>
          <a:lstStyle/>
          <a:p>
            <a:pPr>
              <a:spcAft>
                <a:spcPts val="1800"/>
              </a:spcAft>
            </a:pPr>
            <a:r>
              <a:rPr lang="en-US" sz="2000" b="1" dirty="0"/>
              <a:t>R</a:t>
            </a:r>
            <a:r>
              <a:rPr lang="en-US" sz="2000" dirty="0"/>
              <a:t> is a freely available, open source, program for data manipulation, visualization and statistical analysis: </a:t>
            </a:r>
            <a:r>
              <a:rPr lang="en-US" sz="2000" dirty="0">
                <a:hlinkClick r:id="rId3"/>
              </a:rPr>
              <a:t>https://cran.r-project.org/</a:t>
            </a:r>
            <a:endParaRPr lang="en-US" sz="2000" dirty="0"/>
          </a:p>
          <a:p>
            <a:pPr>
              <a:spcAft>
                <a:spcPts val="1800"/>
              </a:spcAft>
            </a:pPr>
            <a:r>
              <a:rPr lang="en-US" sz="2000" dirty="0"/>
              <a:t>Microsoft produces an enhanced version of R, called </a:t>
            </a:r>
            <a:r>
              <a:rPr lang="en-US" sz="2000" b="1" dirty="0"/>
              <a:t>Microsoft R Open</a:t>
            </a:r>
            <a:r>
              <a:rPr lang="en-US" sz="2000" dirty="0"/>
              <a:t>, with additional pieces for efficiency and reproducibility</a:t>
            </a:r>
            <a:br>
              <a:rPr lang="en-US" sz="2000" dirty="0"/>
            </a:br>
            <a:r>
              <a:rPr lang="en-US" sz="2000" dirty="0">
                <a:hlinkClick r:id="rId4"/>
              </a:rPr>
              <a:t>https://mran.microsoft.com/open</a:t>
            </a:r>
            <a:endParaRPr lang="en-US" sz="2000" dirty="0"/>
          </a:p>
          <a:p>
            <a:pPr>
              <a:spcAft>
                <a:spcPts val="1800"/>
              </a:spcAft>
            </a:pPr>
            <a:r>
              <a:rPr lang="en-US" sz="2000" b="1" dirty="0"/>
              <a:t>R Studio </a:t>
            </a:r>
            <a:r>
              <a:rPr lang="en-US" sz="2000" dirty="0"/>
              <a:t>is a freely available, user friendly interface for using R: </a:t>
            </a:r>
            <a:r>
              <a:rPr lang="en-US" sz="2000" dirty="0">
                <a:hlinkClick r:id="rId5"/>
              </a:rPr>
              <a:t>https://www.rstudio.com/</a:t>
            </a:r>
            <a:endParaRPr lang="en-US" sz="2000" dirty="0"/>
          </a:p>
          <a:p>
            <a:pPr>
              <a:spcAft>
                <a:spcPts val="1800"/>
              </a:spcAft>
            </a:pPr>
            <a:r>
              <a:rPr lang="en-US" sz="2000" b="1" dirty="0"/>
              <a:t>R packages </a:t>
            </a:r>
            <a:r>
              <a:rPr lang="en-US" sz="2000" dirty="0"/>
              <a:t>are freely available open source ‘libraries’ of functions for particular tasks, analyses and computations:</a:t>
            </a:r>
            <a:br>
              <a:rPr lang="en-US" sz="2000" dirty="0"/>
            </a:br>
            <a:r>
              <a:rPr lang="en-US" sz="2000" dirty="0">
                <a:hlinkClick r:id="rId6"/>
              </a:rPr>
              <a:t>https://cran.r-project.org/web/packages/</a:t>
            </a:r>
            <a:r>
              <a:rPr lang="en-US" sz="2000" dirty="0"/>
              <a:t> and </a:t>
            </a:r>
            <a:r>
              <a:rPr lang="en-US" sz="2000" dirty="0">
                <a:hlinkClick r:id="rId7"/>
              </a:rPr>
              <a:t>https://www.rstudio.com/products/rpackages/</a:t>
            </a:r>
            <a:endParaRPr lang="en-US" sz="2000" dirty="0"/>
          </a:p>
          <a:p>
            <a:pPr>
              <a:spcAft>
                <a:spcPts val="1800"/>
              </a:spcAft>
            </a:pPr>
            <a:endParaRPr lang="en-CA" sz="2000" dirty="0"/>
          </a:p>
        </p:txBody>
      </p:sp>
      <p:pic>
        <p:nvPicPr>
          <p:cNvPr id="9" name="Picture 8" descr="http://pacdepot.com/blogadmin/wp-content/uploads/2016/01/Placentia-California-Packaging-Corrugated-Boxes2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4407" y="5199807"/>
            <a:ext cx="1316211" cy="1004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RRO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4460" y="2972651"/>
            <a:ext cx="936104" cy="789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RStudio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1199" y="4293593"/>
            <a:ext cx="1296144" cy="456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0A028-28AD-4588-A234-F803D585BC61}" type="slidenum">
              <a:rPr lang="en-CA" smtClean="0"/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5136913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1695" y="2828537"/>
            <a:ext cx="6580611" cy="370288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Messy data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Datasets are now typically too large and complex to be efficiently handled in spreadsheets</a:t>
            </a:r>
          </a:p>
        </p:txBody>
      </p:sp>
      <p:pic>
        <p:nvPicPr>
          <p:cNvPr id="7" name="Picture 6" descr="C:\Users\michael.otterstatter\AppData\Local\Microsoft\Windows\Temporary Internet Files\Content.IE5\IO391Z1Y\Angry-Emoticon[1]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8797" y="2828537"/>
            <a:ext cx="760021" cy="790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0D54F-648C-42C6-8AF1-9D6958DE1349}" type="slidenum">
              <a:rPr lang="en-CA" smtClean="0"/>
              <a:t>50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9231973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‘Wrangling’ messy data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cap="small" dirty="0"/>
              <a:t>Data wrangling</a:t>
            </a:r>
            <a:r>
              <a:rPr lang="en-CA" dirty="0"/>
              <a:t>: process of converting raw data into a format allowing convenient ‘consumption’, including visualization, aggregation, statistical modeling, etc. </a:t>
            </a:r>
          </a:p>
          <a:p>
            <a:pPr marL="0" indent="0">
              <a:buNone/>
            </a:pPr>
            <a:r>
              <a:rPr lang="en-CA" dirty="0"/>
              <a:t> </a:t>
            </a:r>
          </a:p>
          <a:p>
            <a:r>
              <a:rPr lang="en-CA" dirty="0"/>
              <a:t>The process typically follows general steps beginning with importing raw data and then "munging" these into </a:t>
            </a:r>
            <a:r>
              <a:rPr lang="en-CA" i="1" dirty="0"/>
              <a:t>tidy data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54378" y="6449636"/>
            <a:ext cx="31582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200" dirty="0">
                <a:hlinkClick r:id="rId2"/>
              </a:rPr>
              <a:t>https://en.wikipedia.org/wiki/Data_wrangling</a:t>
            </a:r>
            <a:endParaRPr lang="en-CA" sz="12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0D54F-648C-42C6-8AF1-9D6958DE1349}" type="slidenum">
              <a:rPr lang="en-CA" smtClean="0"/>
              <a:t>51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7685052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Tidy data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sz="2500" dirty="0"/>
              <a:t>Basic structure of tidy data </a:t>
            </a:r>
          </a:p>
          <a:p>
            <a:pPr lvl="1"/>
            <a:r>
              <a:rPr lang="en-CA" dirty="0"/>
              <a:t>each variable is saved in its own column</a:t>
            </a:r>
          </a:p>
          <a:p>
            <a:pPr lvl="1"/>
            <a:r>
              <a:rPr lang="en-CA" dirty="0"/>
              <a:t>each observation (individual, or other unit) is saved in its own row</a:t>
            </a:r>
          </a:p>
          <a:p>
            <a:pPr lvl="1"/>
            <a:r>
              <a:rPr lang="en-CA" dirty="0"/>
              <a:t>data cells contain values of variables</a:t>
            </a:r>
          </a:p>
          <a:p>
            <a:endParaRPr lang="en-CA" sz="2500" dirty="0"/>
          </a:p>
        </p:txBody>
      </p:sp>
      <p:pic>
        <p:nvPicPr>
          <p:cNvPr id="2050" name="Picture 2" descr="http://garrettgman.github.io/images/tidy-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3763614"/>
            <a:ext cx="8379134" cy="2618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0D54F-648C-42C6-8AF1-9D6958DE1349}" type="slidenum">
              <a:rPr lang="en-CA" smtClean="0"/>
              <a:t>52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9182915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Not tidy </a:t>
            </a:r>
            <a:r>
              <a:rPr lang="en-CA" dirty="0">
                <a:sym typeface="Wingdings"/>
              </a:rPr>
              <a:t></a:t>
            </a:r>
            <a:endParaRPr lang="en-CA" dirty="0"/>
          </a:p>
        </p:txBody>
      </p:sp>
      <p:pic>
        <p:nvPicPr>
          <p:cNvPr id="1025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1603" y="1690025"/>
            <a:ext cx="6426106" cy="2146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2481947" y="4026468"/>
            <a:ext cx="3016334" cy="2686708"/>
            <a:chOff x="653147" y="3841748"/>
            <a:chExt cx="3016334" cy="2686708"/>
          </a:xfrm>
        </p:grpSpPr>
        <p:pic>
          <p:nvPicPr>
            <p:cNvPr id="7" name="Picture 4" descr="http://www.glasbergen.com/wp-content/gallery/boss-cartoons/toon-3088.gif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218" b="21903"/>
            <a:stretch/>
          </p:blipFill>
          <p:spPr bwMode="auto">
            <a:xfrm>
              <a:off x="843147" y="3841748"/>
              <a:ext cx="2743201" cy="21256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/>
            <p:cNvSpPr txBox="1"/>
            <p:nvPr/>
          </p:nvSpPr>
          <p:spPr>
            <a:xfrm>
              <a:off x="653147" y="5943681"/>
              <a:ext cx="301633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600" dirty="0"/>
                <a:t>“I need these summarised by age group.”</a:t>
              </a:r>
            </a:p>
          </p:txBody>
        </p: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0D54F-648C-42C6-8AF1-9D6958DE1349}" type="slidenum">
              <a:rPr lang="en-CA" smtClean="0"/>
              <a:t>53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4247020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Not tidy </a:t>
            </a:r>
            <a:r>
              <a:rPr lang="en-CA" dirty="0">
                <a:sym typeface="Wingdings"/>
              </a:rPr>
              <a:t></a:t>
            </a:r>
            <a:endParaRPr lang="en-CA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818" y="1825653"/>
            <a:ext cx="6941147" cy="16784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2458197" y="4026474"/>
            <a:ext cx="3206334" cy="2686708"/>
            <a:chOff x="629397" y="3841748"/>
            <a:chExt cx="3206334" cy="2686708"/>
          </a:xfrm>
        </p:grpSpPr>
        <p:pic>
          <p:nvPicPr>
            <p:cNvPr id="4100" name="Picture 4" descr="http://www.glasbergen.com/wp-content/gallery/boss-cartoons/toon-3088.gif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218" b="21903"/>
            <a:stretch/>
          </p:blipFill>
          <p:spPr bwMode="auto">
            <a:xfrm>
              <a:off x="843147" y="3841748"/>
              <a:ext cx="2743201" cy="21256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/>
            <p:cNvSpPr txBox="1"/>
            <p:nvPr/>
          </p:nvSpPr>
          <p:spPr>
            <a:xfrm>
              <a:off x="629397" y="5943681"/>
              <a:ext cx="320633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600" dirty="0"/>
                <a:t>“I changed my mind. I need these summarised by Health Authority.”</a:t>
              </a:r>
            </a:p>
          </p:txBody>
        </p: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0D54F-648C-42C6-8AF1-9D6958DE1349}" type="slidenum">
              <a:rPr lang="en-CA" smtClean="0"/>
              <a:t>54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9499368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Tidy </a:t>
            </a:r>
            <a:r>
              <a:rPr lang="en-CA" dirty="0">
                <a:sym typeface="Wingdings"/>
              </a:rPr>
              <a:t></a:t>
            </a:r>
            <a:endParaRPr lang="en-CA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5200" y="1606325"/>
            <a:ext cx="4283636" cy="48865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0D54F-648C-42C6-8AF1-9D6958DE1349}" type="slidenum">
              <a:rPr lang="en-CA" smtClean="0"/>
              <a:t>55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1366465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Tidy </a:t>
            </a:r>
            <a:r>
              <a:rPr lang="en-CA" dirty="0">
                <a:sym typeface="Wingdings"/>
              </a:rPr>
              <a:t></a:t>
            </a:r>
            <a:endParaRPr lang="en-CA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1D589B5-6440-4349-B846-3409B26668BB}"/>
              </a:ext>
            </a:extLst>
          </p:cNvPr>
          <p:cNvGrpSpPr/>
          <p:nvPr/>
        </p:nvGrpSpPr>
        <p:grpSpPr>
          <a:xfrm>
            <a:off x="2005200" y="1605600"/>
            <a:ext cx="4283636" cy="4886549"/>
            <a:chOff x="1830574" y="1448795"/>
            <a:chExt cx="4283636" cy="4886549"/>
          </a:xfrm>
        </p:grpSpPr>
        <p:pic>
          <p:nvPicPr>
            <p:cNvPr id="3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30574" y="1448795"/>
              <a:ext cx="4283636" cy="48865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" name="Down Arrow 3"/>
            <p:cNvSpPr/>
            <p:nvPr/>
          </p:nvSpPr>
          <p:spPr>
            <a:xfrm>
              <a:off x="2292408" y="1786738"/>
              <a:ext cx="583269" cy="4500348"/>
            </a:xfrm>
            <a:prstGeom prst="downArrow">
              <a:avLst/>
            </a:prstGeom>
            <a:solidFill>
              <a:srgbClr val="4F81BD">
                <a:alpha val="32941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prstClr val="white"/>
                </a:solidFill>
              </a:endParaRPr>
            </a:p>
          </p:txBody>
        </p:sp>
        <p:sp>
          <p:nvSpPr>
            <p:cNvPr id="5" name="Down Arrow 4"/>
            <p:cNvSpPr/>
            <p:nvPr/>
          </p:nvSpPr>
          <p:spPr>
            <a:xfrm>
              <a:off x="5198053" y="1794639"/>
              <a:ext cx="583269" cy="4480572"/>
            </a:xfrm>
            <a:prstGeom prst="downArrow">
              <a:avLst/>
            </a:prstGeom>
            <a:solidFill>
              <a:srgbClr val="4F81BD">
                <a:alpha val="32941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prstClr val="white"/>
                </a:solidFill>
              </a:endParaRPr>
            </a:p>
          </p:txBody>
        </p:sp>
        <p:sp>
          <p:nvSpPr>
            <p:cNvPr id="6" name="Down Arrow 5"/>
            <p:cNvSpPr/>
            <p:nvPr/>
          </p:nvSpPr>
          <p:spPr>
            <a:xfrm>
              <a:off x="3982408" y="1794639"/>
              <a:ext cx="583269" cy="4480572"/>
            </a:xfrm>
            <a:prstGeom prst="downArrow">
              <a:avLst/>
            </a:prstGeom>
            <a:solidFill>
              <a:srgbClr val="4F81BD">
                <a:alpha val="32941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prstClr val="white"/>
                </a:solidFill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6840187" y="2636912"/>
            <a:ext cx="18362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b="1" dirty="0">
                <a:solidFill>
                  <a:srgbClr val="4F81BD">
                    <a:lumMod val="75000"/>
                  </a:srgbClr>
                </a:solidFill>
              </a:rPr>
              <a:t>Variables</a:t>
            </a:r>
            <a:r>
              <a:rPr lang="en-CA" sz="2400" dirty="0">
                <a:solidFill>
                  <a:srgbClr val="4F81BD">
                    <a:lumMod val="75000"/>
                  </a:srgbClr>
                </a:solidFill>
              </a:rPr>
              <a:t> as columns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0D54F-648C-42C6-8AF1-9D6958DE1349}" type="slidenum">
              <a:rPr lang="en-CA" smtClean="0"/>
              <a:t>56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9919867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Tidy </a:t>
            </a:r>
            <a:r>
              <a:rPr lang="en-CA" dirty="0">
                <a:sym typeface="Wingdings"/>
              </a:rPr>
              <a:t></a:t>
            </a:r>
            <a:endParaRPr lang="en-CA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09F9707-1A84-4982-A7AB-D5A893607E4E}"/>
              </a:ext>
            </a:extLst>
          </p:cNvPr>
          <p:cNvGrpSpPr/>
          <p:nvPr/>
        </p:nvGrpSpPr>
        <p:grpSpPr>
          <a:xfrm>
            <a:off x="2005313" y="1606325"/>
            <a:ext cx="4283636" cy="4886549"/>
            <a:chOff x="1830574" y="1448795"/>
            <a:chExt cx="4283636" cy="4886549"/>
          </a:xfrm>
        </p:grpSpPr>
        <p:pic>
          <p:nvPicPr>
            <p:cNvPr id="13" name="Picture 1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30574" y="1448795"/>
              <a:ext cx="4283636" cy="48865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" name="Down Arrow 4"/>
            <p:cNvSpPr/>
            <p:nvPr/>
          </p:nvSpPr>
          <p:spPr>
            <a:xfrm rot="16200000">
              <a:off x="3648553" y="186512"/>
              <a:ext cx="484457" cy="4120415"/>
            </a:xfrm>
            <a:prstGeom prst="downArrow">
              <a:avLst/>
            </a:prstGeom>
            <a:solidFill>
              <a:srgbClr val="FF0000">
                <a:alpha val="32941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prstClr val="white"/>
                </a:solidFill>
              </a:endParaRPr>
            </a:p>
          </p:txBody>
        </p:sp>
        <p:sp>
          <p:nvSpPr>
            <p:cNvPr id="8" name="Down Arrow 7"/>
            <p:cNvSpPr/>
            <p:nvPr/>
          </p:nvSpPr>
          <p:spPr>
            <a:xfrm rot="16200000">
              <a:off x="3677518" y="1049343"/>
              <a:ext cx="484456" cy="4178344"/>
            </a:xfrm>
            <a:prstGeom prst="downArrow">
              <a:avLst/>
            </a:prstGeom>
            <a:solidFill>
              <a:srgbClr val="FF0000">
                <a:alpha val="32941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prstClr val="white"/>
                </a:solidFill>
              </a:endParaRPr>
            </a:p>
          </p:txBody>
        </p:sp>
        <p:sp>
          <p:nvSpPr>
            <p:cNvPr id="9" name="Down Arrow 8"/>
            <p:cNvSpPr/>
            <p:nvPr/>
          </p:nvSpPr>
          <p:spPr>
            <a:xfrm rot="16200000">
              <a:off x="3677518" y="1986962"/>
              <a:ext cx="484456" cy="4178344"/>
            </a:xfrm>
            <a:prstGeom prst="downArrow">
              <a:avLst/>
            </a:prstGeom>
            <a:solidFill>
              <a:srgbClr val="FF0000">
                <a:alpha val="32941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prstClr val="white"/>
                </a:solidFill>
              </a:endParaRPr>
            </a:p>
          </p:txBody>
        </p:sp>
        <p:sp>
          <p:nvSpPr>
            <p:cNvPr id="10" name="Down Arrow 9"/>
            <p:cNvSpPr/>
            <p:nvPr/>
          </p:nvSpPr>
          <p:spPr>
            <a:xfrm rot="16200000">
              <a:off x="3677518" y="2924583"/>
              <a:ext cx="484456" cy="4178344"/>
            </a:xfrm>
            <a:prstGeom prst="downArrow">
              <a:avLst/>
            </a:prstGeom>
            <a:solidFill>
              <a:srgbClr val="FF0000">
                <a:alpha val="32941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prstClr val="white"/>
                </a:solidFill>
              </a:endParaRPr>
            </a:p>
          </p:txBody>
        </p:sp>
        <p:sp>
          <p:nvSpPr>
            <p:cNvPr id="11" name="Down Arrow 10"/>
            <p:cNvSpPr/>
            <p:nvPr/>
          </p:nvSpPr>
          <p:spPr>
            <a:xfrm rot="16200000">
              <a:off x="3677518" y="3813944"/>
              <a:ext cx="484456" cy="4178344"/>
            </a:xfrm>
            <a:prstGeom prst="downArrow">
              <a:avLst/>
            </a:prstGeom>
            <a:solidFill>
              <a:srgbClr val="FF0000">
                <a:alpha val="32941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prstClr val="white"/>
                </a:solidFill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6412674" y="2625037"/>
            <a:ext cx="25993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b="1" dirty="0">
                <a:solidFill>
                  <a:srgbClr val="C00000"/>
                </a:solidFill>
              </a:rPr>
              <a:t>Observation</a:t>
            </a:r>
            <a:r>
              <a:rPr lang="en-CA" sz="2400" dirty="0">
                <a:solidFill>
                  <a:srgbClr val="C00000"/>
                </a:solidFill>
              </a:rPr>
              <a:t> units as rows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0D54F-648C-42C6-8AF1-9D6958DE1349}" type="slidenum">
              <a:rPr lang="en-CA" smtClean="0"/>
              <a:t>57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2456837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Tidy </a:t>
            </a:r>
            <a:r>
              <a:rPr lang="en-CA" dirty="0">
                <a:sym typeface="Wingdings"/>
              </a:rPr>
              <a:t></a:t>
            </a:r>
            <a:endParaRPr lang="en-CA" dirty="0"/>
          </a:p>
        </p:txBody>
      </p:sp>
      <p:sp>
        <p:nvSpPr>
          <p:cNvPr id="12" name="TextBox 11"/>
          <p:cNvSpPr txBox="1"/>
          <p:nvPr/>
        </p:nvSpPr>
        <p:spPr>
          <a:xfrm>
            <a:off x="6740924" y="2545595"/>
            <a:ext cx="20111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dirty="0">
                <a:solidFill>
                  <a:srgbClr val="00B050"/>
                </a:solidFill>
              </a:rPr>
              <a:t>Data cells are </a:t>
            </a:r>
            <a:r>
              <a:rPr lang="en-CA" sz="2400" b="1" dirty="0">
                <a:solidFill>
                  <a:srgbClr val="00B050"/>
                </a:solidFill>
              </a:rPr>
              <a:t>values</a:t>
            </a:r>
            <a:r>
              <a:rPr lang="en-CA" sz="2400" dirty="0">
                <a:solidFill>
                  <a:srgbClr val="00B050"/>
                </a:solidFill>
              </a:rPr>
              <a:t> of variables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E65CF6F-B737-4CCE-8F47-23993088993E}"/>
              </a:ext>
            </a:extLst>
          </p:cNvPr>
          <p:cNvGrpSpPr/>
          <p:nvPr/>
        </p:nvGrpSpPr>
        <p:grpSpPr>
          <a:xfrm>
            <a:off x="1903604" y="1605600"/>
            <a:ext cx="4385208" cy="4886549"/>
            <a:chOff x="1729002" y="1448795"/>
            <a:chExt cx="4385208" cy="4886549"/>
          </a:xfrm>
        </p:grpSpPr>
        <p:pic>
          <p:nvPicPr>
            <p:cNvPr id="19" name="Picture 18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30574" y="1448795"/>
              <a:ext cx="4283636" cy="48865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" name="Oval 3"/>
            <p:cNvSpPr/>
            <p:nvPr/>
          </p:nvSpPr>
          <p:spPr>
            <a:xfrm>
              <a:off x="1729002" y="2084742"/>
              <a:ext cx="1296144" cy="288032"/>
            </a:xfrm>
            <a:prstGeom prst="ellipse">
              <a:avLst/>
            </a:prstGeom>
            <a:solidFill>
              <a:srgbClr val="00CC00">
                <a:alpha val="32941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prstClr val="white"/>
                </a:solidFill>
              </a:endParaRPr>
            </a:p>
          </p:txBody>
        </p:sp>
        <p:sp>
          <p:nvSpPr>
            <p:cNvPr id="13" name="Oval 12"/>
            <p:cNvSpPr/>
            <p:nvPr/>
          </p:nvSpPr>
          <p:spPr>
            <a:xfrm>
              <a:off x="3593976" y="2078443"/>
              <a:ext cx="1296144" cy="288032"/>
            </a:xfrm>
            <a:prstGeom prst="ellipse">
              <a:avLst/>
            </a:prstGeom>
            <a:solidFill>
              <a:srgbClr val="00CC00">
                <a:alpha val="32941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prstClr val="white"/>
                </a:solidFill>
              </a:endParaRPr>
            </a:p>
          </p:txBody>
        </p:sp>
        <p:sp>
          <p:nvSpPr>
            <p:cNvPr id="14" name="Oval 13"/>
            <p:cNvSpPr/>
            <p:nvPr/>
          </p:nvSpPr>
          <p:spPr>
            <a:xfrm>
              <a:off x="1747461" y="4540375"/>
              <a:ext cx="1296144" cy="288032"/>
            </a:xfrm>
            <a:prstGeom prst="ellipse">
              <a:avLst/>
            </a:prstGeom>
            <a:solidFill>
              <a:srgbClr val="00CC00">
                <a:alpha val="32941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prstClr val="white"/>
                </a:solidFill>
              </a:endParaRPr>
            </a:p>
          </p:txBody>
        </p:sp>
        <p:sp>
          <p:nvSpPr>
            <p:cNvPr id="15" name="Oval 14"/>
            <p:cNvSpPr/>
            <p:nvPr/>
          </p:nvSpPr>
          <p:spPr>
            <a:xfrm>
              <a:off x="4818066" y="2988955"/>
              <a:ext cx="1296144" cy="288032"/>
            </a:xfrm>
            <a:prstGeom prst="ellipse">
              <a:avLst/>
            </a:prstGeom>
            <a:solidFill>
              <a:srgbClr val="00CC00">
                <a:alpha val="32941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prstClr val="white"/>
                </a:solidFill>
              </a:endParaRPr>
            </a:p>
          </p:txBody>
        </p:sp>
        <p:sp>
          <p:nvSpPr>
            <p:cNvPr id="16" name="Oval 15"/>
            <p:cNvSpPr/>
            <p:nvPr/>
          </p:nvSpPr>
          <p:spPr>
            <a:xfrm>
              <a:off x="4818066" y="3892069"/>
              <a:ext cx="1296144" cy="288032"/>
            </a:xfrm>
            <a:prstGeom prst="ellipse">
              <a:avLst/>
            </a:prstGeom>
            <a:solidFill>
              <a:srgbClr val="00CC00">
                <a:alpha val="32941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prstClr val="white"/>
                </a:solidFill>
              </a:endParaRPr>
            </a:p>
          </p:txBody>
        </p:sp>
        <p:sp>
          <p:nvSpPr>
            <p:cNvPr id="17" name="Oval 16"/>
            <p:cNvSpPr/>
            <p:nvPr/>
          </p:nvSpPr>
          <p:spPr>
            <a:xfrm>
              <a:off x="3593976" y="5112349"/>
              <a:ext cx="1296144" cy="288032"/>
            </a:xfrm>
            <a:prstGeom prst="ellipse">
              <a:avLst/>
            </a:prstGeom>
            <a:solidFill>
              <a:srgbClr val="00CC00">
                <a:alpha val="32941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prstClr val="white"/>
                </a:solidFill>
              </a:endParaRPr>
            </a:p>
          </p:txBody>
        </p:sp>
        <p:sp>
          <p:nvSpPr>
            <p:cNvPr id="18" name="Oval 17"/>
            <p:cNvSpPr/>
            <p:nvPr/>
          </p:nvSpPr>
          <p:spPr>
            <a:xfrm>
              <a:off x="1729002" y="5750508"/>
              <a:ext cx="1296144" cy="288032"/>
            </a:xfrm>
            <a:prstGeom prst="ellipse">
              <a:avLst/>
            </a:prstGeom>
            <a:solidFill>
              <a:srgbClr val="00CC00">
                <a:alpha val="32941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prstClr val="white"/>
                </a:solidFill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0D54F-648C-42C6-8AF1-9D6958DE1349}" type="slidenum">
              <a:rPr lang="en-CA" smtClean="0"/>
              <a:t>58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6493562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4DAFF0-2FC6-4ABE-958E-1AB8A7E281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Why Tidy?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695E35-F5C2-4552-ACB9-EBE69AF5E8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b="1" dirty="0"/>
              <a:t>General benefit: </a:t>
            </a:r>
            <a:r>
              <a:rPr lang="en-CA" dirty="0"/>
              <a:t>a consistent way of structuring/storing data, making it easier to learn tidy data tools.  These tools work consistently with tidy data because of their standardized structure</a:t>
            </a:r>
          </a:p>
          <a:p>
            <a:pPr marL="0" indent="0">
              <a:buNone/>
            </a:pPr>
            <a:endParaRPr lang="en-CA" dirty="0"/>
          </a:p>
          <a:p>
            <a:r>
              <a:rPr lang="en-CA" b="1" dirty="0"/>
              <a:t>Specific benefit: </a:t>
            </a:r>
            <a:r>
              <a:rPr lang="en-CA" dirty="0"/>
              <a:t>variables as columns allows efficient use of R, which typically functions by using vectors of values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0D54F-648C-42C6-8AF1-9D6958DE1349}" type="slidenum">
              <a:rPr lang="en-CA" smtClean="0"/>
              <a:t>59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845166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Think of it this way…</a:t>
            </a:r>
            <a:endParaRPr lang="en-CA" dirty="0"/>
          </a:p>
        </p:txBody>
      </p:sp>
      <p:pic>
        <p:nvPicPr>
          <p:cNvPr id="4102" name="Picture 6" descr="http://images.all-free-download.com/images/graphicthumb/black_sedan_car_clip_art_2037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4949568"/>
            <a:ext cx="5715000" cy="1885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5929906" y="2575263"/>
            <a:ext cx="3048271" cy="2286204"/>
            <a:chOff x="5220072" y="2060848"/>
            <a:chExt cx="3048271" cy="2286204"/>
          </a:xfrm>
        </p:grpSpPr>
        <p:pic>
          <p:nvPicPr>
            <p:cNvPr id="4100" name="Picture 4" descr="https://creechimport.files.wordpress.com/2013/06/car-engine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20072" y="2060848"/>
              <a:ext cx="3048271" cy="22862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2" descr="R logo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45081" y="2230502"/>
              <a:ext cx="1507872" cy="1145982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" name="Group 3"/>
          <p:cNvGrpSpPr/>
          <p:nvPr/>
        </p:nvGrpSpPr>
        <p:grpSpPr>
          <a:xfrm>
            <a:off x="2843808" y="2294181"/>
            <a:ext cx="2729938" cy="2047454"/>
            <a:chOff x="1403648" y="2018205"/>
            <a:chExt cx="2729938" cy="2047454"/>
          </a:xfrm>
        </p:grpSpPr>
        <p:pic>
          <p:nvPicPr>
            <p:cNvPr id="4098" name="Picture 2" descr="http://www.seriouswheels.com/pics-2009/a/2009-Audi-A6-Dashboard-1920x1440.jp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03648" y="2018205"/>
              <a:ext cx="2729938" cy="20474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4" descr="RStudio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07704" y="2559689"/>
              <a:ext cx="1385244" cy="487607"/>
            </a:xfrm>
            <a:prstGeom prst="rect">
              <a:avLst/>
            </a:prstGeom>
            <a:solidFill>
              <a:schemeClr val="tx1"/>
            </a:solidFill>
          </p:spPr>
        </p:pic>
      </p:grpSp>
      <p:cxnSp>
        <p:nvCxnSpPr>
          <p:cNvPr id="9" name="Straight Arrow Connector 8"/>
          <p:cNvCxnSpPr>
            <a:stCxn id="4100" idx="2"/>
          </p:cNvCxnSpPr>
          <p:nvPr/>
        </p:nvCxnSpPr>
        <p:spPr>
          <a:xfrm flipH="1">
            <a:off x="6444208" y="4861467"/>
            <a:ext cx="1009834" cy="714603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4208778" y="4341635"/>
            <a:ext cx="363222" cy="1018411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04" name="Picture 8" descr="http://pacdepot.com/blogadmin/wp-content/uploads/2016/01/Placentia-California-Packaging-Corrugated-Boxes2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555" y="3079468"/>
            <a:ext cx="1968153" cy="1501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Straight Arrow Connector 19"/>
          <p:cNvCxnSpPr>
            <a:stCxn id="4104" idx="2"/>
          </p:cNvCxnSpPr>
          <p:nvPr/>
        </p:nvCxnSpPr>
        <p:spPr>
          <a:xfrm>
            <a:off x="1259632" y="4581210"/>
            <a:ext cx="648072" cy="778836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0A028-28AD-4588-A234-F803D585BC61}" type="slidenum">
              <a:rPr lang="en-CA" smtClean="0"/>
              <a:t>6</a:t>
            </a:fld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379D94-CDAF-4A56-B996-5DE853863614}"/>
              </a:ext>
            </a:extLst>
          </p:cNvPr>
          <p:cNvSpPr txBox="1"/>
          <p:nvPr/>
        </p:nvSpPr>
        <p:spPr>
          <a:xfrm>
            <a:off x="6089072" y="1791252"/>
            <a:ext cx="272993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200" b="1" dirty="0"/>
              <a:t>R</a:t>
            </a:r>
            <a:r>
              <a:rPr lang="en-CA" sz="2200" dirty="0"/>
              <a:t> is the engine ‘under the hood’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30E9B72-9F58-4F0A-83E8-F8C00A130851}"/>
              </a:ext>
            </a:extLst>
          </p:cNvPr>
          <p:cNvSpPr txBox="1"/>
          <p:nvPr/>
        </p:nvSpPr>
        <p:spPr>
          <a:xfrm>
            <a:off x="126829" y="1990165"/>
            <a:ext cx="236081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200" b="1" dirty="0"/>
              <a:t>R packages </a:t>
            </a:r>
            <a:r>
              <a:rPr lang="en-CA" sz="2200" dirty="0"/>
              <a:t>are the supplies you’ll need on your trip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B94BDB5-E6EF-4849-A7D5-F77E1A113A24}"/>
              </a:ext>
            </a:extLst>
          </p:cNvPr>
          <p:cNvSpPr txBox="1"/>
          <p:nvPr/>
        </p:nvSpPr>
        <p:spPr>
          <a:xfrm>
            <a:off x="2728317" y="1547457"/>
            <a:ext cx="296091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200" b="1" dirty="0" err="1"/>
              <a:t>Rstudio</a:t>
            </a:r>
            <a:r>
              <a:rPr lang="en-CA" sz="2200" dirty="0"/>
              <a:t> is the dashboard of controls</a:t>
            </a:r>
          </a:p>
        </p:txBody>
      </p:sp>
    </p:spTree>
    <p:extLst>
      <p:ext uri="{BB962C8B-B14F-4D97-AF65-F5344CB8AC3E}">
        <p14:creationId xmlns:p14="http://schemas.microsoft.com/office/powerpoint/2010/main" val="422413924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449137"/>
            <a:ext cx="8229600" cy="668217"/>
          </a:xfrm>
        </p:spPr>
        <p:txBody>
          <a:bodyPr>
            <a:normAutofit fontScale="90000"/>
          </a:bodyPr>
          <a:lstStyle/>
          <a:p>
            <a:r>
              <a:rPr lang="en-CA" dirty="0"/>
              <a:t>Tidyverse packages </a:t>
            </a:r>
            <a:r>
              <a:rPr lang="en-CA" b="1" dirty="0" err="1"/>
              <a:t>dplyr</a:t>
            </a:r>
            <a:r>
              <a:rPr lang="en-CA" dirty="0"/>
              <a:t> and </a:t>
            </a:r>
            <a:r>
              <a:rPr lang="en-CA" b="1" dirty="0" err="1"/>
              <a:t>tidyr</a:t>
            </a:r>
            <a:endParaRPr lang="en-CA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718" y="1368481"/>
            <a:ext cx="6439870" cy="498786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225632" y="6483926"/>
            <a:ext cx="58043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200" dirty="0">
                <a:hlinkClick r:id="rId3"/>
              </a:rPr>
              <a:t>http://www.rstudio.com/wp-content/uploads/2015/02/data-wrangling-cheatsheet.pdf</a:t>
            </a:r>
            <a:endParaRPr lang="en-CA" sz="12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0D54F-648C-42C6-8AF1-9D6958DE1349}" type="slidenum">
              <a:rPr lang="en-CA" smtClean="0"/>
              <a:t>60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4131837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30A63-CD23-4203-B98A-AA7D44538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Tidy data tools in 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CB5125-92FD-4DFC-8343-7DA039C484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/>
              <a:t>Typically the tidyverse commands will have the form: </a:t>
            </a:r>
            <a:r>
              <a:rPr lang="en-CA" sz="2400" dirty="0">
                <a:latin typeface="Courier"/>
              </a:rPr>
              <a:t>command(data, optional variables)</a:t>
            </a:r>
            <a:endParaRPr lang="en-CA" sz="2000" dirty="0">
              <a:latin typeface="Courier"/>
            </a:endParaRPr>
          </a:p>
          <a:p>
            <a:pPr marL="0" indent="0">
              <a:spcBef>
                <a:spcPts val="2400"/>
              </a:spcBef>
              <a:spcAft>
                <a:spcPts val="2400"/>
              </a:spcAft>
              <a:buNone/>
            </a:pPr>
            <a:r>
              <a:rPr lang="en-CA" sz="2000" dirty="0">
                <a:latin typeface="Courier"/>
              </a:rPr>
              <a:t>	filter(</a:t>
            </a:r>
            <a:r>
              <a:rPr lang="en-CA" sz="2000" dirty="0" err="1">
                <a:latin typeface="Courier"/>
              </a:rPr>
              <a:t>my_data</a:t>
            </a:r>
            <a:r>
              <a:rPr lang="en-CA" sz="2000" dirty="0">
                <a:latin typeface="Courier"/>
              </a:rPr>
              <a:t>, date == ‘2019-10-31’)</a:t>
            </a:r>
          </a:p>
          <a:p>
            <a:r>
              <a:rPr lang="en-CA" dirty="0"/>
              <a:t>We can get more information on any loaded function by typing</a:t>
            </a:r>
            <a:r>
              <a:rPr lang="en-CA" dirty="0">
                <a:latin typeface="Courier"/>
              </a:rPr>
              <a:t> </a:t>
            </a:r>
            <a:r>
              <a:rPr lang="en-CA" sz="2000" dirty="0">
                <a:latin typeface="Courier"/>
              </a:rPr>
              <a:t>?</a:t>
            </a:r>
            <a:r>
              <a:rPr lang="en-CA" sz="2000" dirty="0" err="1">
                <a:latin typeface="Courier"/>
              </a:rPr>
              <a:t>function_name</a:t>
            </a:r>
            <a:r>
              <a:rPr lang="en-CA" sz="2000" dirty="0">
                <a:latin typeface="Courier"/>
              </a:rPr>
              <a:t> </a:t>
            </a:r>
            <a:r>
              <a:rPr lang="en-CA" dirty="0"/>
              <a:t>in the Console window</a:t>
            </a:r>
          </a:p>
          <a:p>
            <a:pPr marL="0" indent="0">
              <a:spcBef>
                <a:spcPts val="2400"/>
              </a:spcBef>
              <a:spcAft>
                <a:spcPts val="2400"/>
              </a:spcAft>
              <a:buNone/>
            </a:pPr>
            <a:r>
              <a:rPr lang="en-CA" sz="2000" dirty="0">
                <a:latin typeface="Courier"/>
              </a:rPr>
              <a:t>	?filter</a:t>
            </a:r>
            <a:endParaRPr lang="en-CA" dirty="0">
              <a:latin typeface="Courier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0D54F-648C-42C6-8AF1-9D6958DE1349}" type="slidenum">
              <a:rPr lang="en-CA" smtClean="0"/>
              <a:t>61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7734513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92A623-D004-437A-92C4-76723B6DA0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0A028-28AD-4588-A234-F803D585BC61}" type="slidenum">
              <a:rPr lang="en-CA" smtClean="0"/>
              <a:t>62</a:t>
            </a:fld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F7E802-904B-4105-A7B7-AF4E6E12BB79}"/>
              </a:ext>
            </a:extLst>
          </p:cNvPr>
          <p:cNvSpPr txBox="1"/>
          <p:nvPr/>
        </p:nvSpPr>
        <p:spPr>
          <a:xfrm>
            <a:off x="361472" y="2486468"/>
            <a:ext cx="842105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200" i="1" dirty="0"/>
              <a:t>Note: The following slides can be studied in conjunction with the accompanying R script:</a:t>
            </a:r>
            <a:br>
              <a:rPr lang="en-CA" sz="3200" i="1" dirty="0"/>
            </a:br>
            <a:r>
              <a:rPr lang="en-CA" sz="3200" i="1" dirty="0"/>
              <a:t> ‘tidy data </a:t>
            </a:r>
            <a:r>
              <a:rPr lang="en-CA" sz="3200" i="1" dirty="0" err="1"/>
              <a:t>examples.R</a:t>
            </a:r>
            <a:r>
              <a:rPr lang="en-CA" sz="3200" i="1" dirty="0"/>
              <a:t>’</a:t>
            </a:r>
          </a:p>
        </p:txBody>
      </p:sp>
    </p:spTree>
    <p:extLst>
      <p:ext uri="{BB962C8B-B14F-4D97-AF65-F5344CB8AC3E}">
        <p14:creationId xmlns:p14="http://schemas.microsoft.com/office/powerpoint/2010/main" val="172110504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690BCB-5ACF-436E-83EF-F2055C0F7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Example dataset </a:t>
            </a:r>
            <a:r>
              <a:rPr lang="en-CA" sz="4000" dirty="0">
                <a:latin typeface="Courier"/>
              </a:rPr>
              <a:t>iris.t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1E2CE2-829A-456B-A547-784C645E5D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612" y="1675542"/>
            <a:ext cx="6612606" cy="320962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0D54F-648C-42C6-8AF1-9D6958DE1349}" type="slidenum">
              <a:rPr lang="en-CA" smtClean="0"/>
              <a:t>63</a:t>
            </a:fld>
            <a:endParaRPr lang="en-CA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399D8C2-58FB-484D-AD62-8A79ADAD0A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13185" y="5024488"/>
            <a:ext cx="7539550" cy="149583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578746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Tidy data using </a:t>
            </a:r>
            <a:r>
              <a:rPr lang="en-CA" sz="4000" dirty="0" err="1">
                <a:latin typeface="Courier"/>
              </a:rPr>
              <a:t>dplyr</a:t>
            </a:r>
            <a:endParaRPr lang="en-CA" sz="4000" dirty="0">
              <a:latin typeface="Courier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sz="2800" dirty="0">
                <a:latin typeface="Courier" pitchFamily="49" charset="0"/>
              </a:rPr>
              <a:t>filter() 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138" y="2462213"/>
            <a:ext cx="7705725" cy="1933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EAB418C-FBE1-43D7-8F55-E6592FD3BE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313" y="4725410"/>
            <a:ext cx="7191375" cy="19145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0D54F-648C-42C6-8AF1-9D6958DE1349}" type="slidenum">
              <a:rPr lang="en-CA" smtClean="0"/>
              <a:t>64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9129962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Tidy data using </a:t>
            </a:r>
            <a:r>
              <a:rPr lang="en-CA" sz="4000" dirty="0" err="1">
                <a:latin typeface="Courier"/>
              </a:rPr>
              <a:t>dplyr</a:t>
            </a:r>
            <a:endParaRPr lang="en-CA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>
                <a:latin typeface="Courier" pitchFamily="49" charset="0"/>
              </a:rPr>
              <a:t>filter() 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340" b="-2781"/>
          <a:stretch/>
        </p:blipFill>
        <p:spPr bwMode="auto">
          <a:xfrm>
            <a:off x="1257300" y="2710544"/>
            <a:ext cx="6629400" cy="330653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0A028-28AD-4588-A234-F803D585BC61}" type="slidenum">
              <a:rPr lang="en-CA" smtClean="0"/>
              <a:t>65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2874111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Tidy data using </a:t>
            </a:r>
            <a:r>
              <a:rPr lang="en-CA" sz="4000" dirty="0" err="1">
                <a:latin typeface="Courier"/>
              </a:rPr>
              <a:t>dplyr</a:t>
            </a:r>
            <a:endParaRPr lang="en-CA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sz="2800" dirty="0">
                <a:latin typeface="Courier" pitchFamily="49" charset="0"/>
              </a:rPr>
              <a:t>select() 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575" y="2366963"/>
            <a:ext cx="7562850" cy="212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D2BD949-F153-486D-892E-E7265D0894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775" y="4918359"/>
            <a:ext cx="5886450" cy="16668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0D54F-648C-42C6-8AF1-9D6958DE1349}" type="slidenum">
              <a:rPr lang="en-CA" smtClean="0"/>
              <a:t>66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800758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Tidy data using </a:t>
            </a:r>
            <a:r>
              <a:rPr lang="en-CA" sz="4000" dirty="0" err="1">
                <a:latin typeface="Courier"/>
              </a:rPr>
              <a:t>dplyr</a:t>
            </a:r>
            <a:endParaRPr lang="en-CA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sz="2800" dirty="0">
                <a:latin typeface="Courier" pitchFamily="49" charset="0"/>
              </a:rPr>
              <a:t>select()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0D54F-648C-42C6-8AF1-9D6958DE1349}" type="slidenum">
              <a:rPr lang="en-CA" smtClean="0"/>
              <a:t>67</a:t>
            </a:fld>
            <a:endParaRPr lang="en-CA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777" b="-4869"/>
          <a:stretch/>
        </p:blipFill>
        <p:spPr bwMode="auto">
          <a:xfrm>
            <a:off x="2557463" y="2743200"/>
            <a:ext cx="4029075" cy="324938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829230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2B6106-2A28-4FF4-8E01-20EB7A18E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Tidy data using </a:t>
            </a:r>
            <a:r>
              <a:rPr lang="en-CA" sz="4000" dirty="0" err="1">
                <a:latin typeface="Courier"/>
              </a:rPr>
              <a:t>dplyr</a:t>
            </a:r>
            <a:endParaRPr lang="en-C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2891A9-042C-44AF-B7D3-B74AF5932A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6913" y="1391639"/>
            <a:ext cx="6370174" cy="5466361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0D54F-648C-42C6-8AF1-9D6958DE1349}" type="slidenum">
              <a:rPr lang="en-CA" smtClean="0"/>
              <a:t>68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7498816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Tidy data using </a:t>
            </a:r>
            <a:r>
              <a:rPr lang="en-CA" sz="4000" dirty="0" err="1">
                <a:latin typeface="Courier"/>
              </a:rPr>
              <a:t>dplyr</a:t>
            </a:r>
            <a:endParaRPr lang="en-CA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sz="2800" dirty="0">
                <a:latin typeface="Courier" pitchFamily="49" charset="0"/>
              </a:rPr>
              <a:t>mutate()</a:t>
            </a: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663" y="2533650"/>
            <a:ext cx="7686675" cy="179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0D54F-648C-42C6-8AF1-9D6958DE1349}" type="slidenum">
              <a:rPr lang="en-CA" smtClean="0"/>
              <a:t>69</a:t>
            </a:fld>
            <a:endParaRPr lang="en-CA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4C478E-77E0-46B8-801C-A10A76CD8C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525" y="4687887"/>
            <a:ext cx="8362950" cy="19526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345334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Characteristics of R</a:t>
            </a:r>
            <a:endParaRPr lang="en-C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81128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R is used by running commands written in R language (aka ‘R code’ or ‘R scripts’), not by point-and-click</a:t>
            </a:r>
          </a:p>
          <a:p>
            <a:pPr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</a:pPr>
            <a:r>
              <a:rPr lang="en-US" dirty="0"/>
              <a:t>R/R Studio is similar to other statistical software 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implements all standard statistical analyses &amp; plots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user interface with windows and tabs to assist navigation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fast computation times, but some memory restrictions</a:t>
            </a:r>
          </a:p>
          <a:p>
            <a:pPr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</a:pPr>
            <a:r>
              <a:rPr lang="en-US" dirty="0"/>
              <a:t>Yet there are also some differences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R functions exist in packages that must be installed (one-time only) and called (each time R is used)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R program is continually evolving (4-5 updates / year to R)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R does not come with a comprehensive User’s Manual </a:t>
            </a:r>
            <a:endParaRPr lang="en-CA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0A028-28AD-4588-A234-F803D585BC61}" type="slidenum">
              <a:rPr lang="en-CA" smtClean="0"/>
              <a:t>7</a:t>
            </a:fld>
            <a:endParaRPr lang="en-CA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05097F5-7F80-48FD-AA59-908341B914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349710" y="529464"/>
            <a:ext cx="996885" cy="99688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09040982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Tidy data using </a:t>
            </a:r>
            <a:r>
              <a:rPr lang="en-CA" sz="4000" dirty="0" err="1">
                <a:latin typeface="Courier"/>
              </a:rPr>
              <a:t>dplyr</a:t>
            </a:r>
            <a:endParaRPr lang="en-CA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sz="2800" dirty="0">
                <a:latin typeface="Courier" pitchFamily="49" charset="0"/>
              </a:rPr>
              <a:t>mutate()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0D54F-648C-42C6-8AF1-9D6958DE1349}" type="slidenum">
              <a:rPr lang="en-CA" smtClean="0"/>
              <a:t>70</a:t>
            </a:fld>
            <a:endParaRPr lang="en-CA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726" b="-2457"/>
          <a:stretch/>
        </p:blipFill>
        <p:spPr bwMode="auto">
          <a:xfrm>
            <a:off x="809625" y="2767693"/>
            <a:ext cx="7524750" cy="317590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328743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Tidy data using </a:t>
            </a:r>
            <a:r>
              <a:rPr lang="en-CA" sz="4000" dirty="0" err="1">
                <a:latin typeface="Courier"/>
              </a:rPr>
              <a:t>dplyr</a:t>
            </a:r>
            <a:endParaRPr lang="en-CA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sz="2800" dirty="0" err="1">
                <a:latin typeface="Courier" pitchFamily="49" charset="0"/>
              </a:rPr>
              <a:t>group_by</a:t>
            </a:r>
            <a:r>
              <a:rPr lang="en-CA" sz="2800" dirty="0">
                <a:latin typeface="Courier" pitchFamily="49" charset="0"/>
              </a:rPr>
              <a:t>() </a:t>
            </a:r>
            <a:r>
              <a:rPr lang="en-CA" sz="2800" dirty="0"/>
              <a:t>and   </a:t>
            </a:r>
            <a:r>
              <a:rPr lang="en-CA" sz="2800" dirty="0">
                <a:latin typeface="Courier" pitchFamily="49" charset="0"/>
              </a:rPr>
              <a:t>summarise()</a:t>
            </a: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525" y="2500313"/>
            <a:ext cx="7600950" cy="185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0D54F-648C-42C6-8AF1-9D6958DE1349}" type="slidenum">
              <a:rPr lang="en-CA" smtClean="0"/>
              <a:t>71</a:t>
            </a:fld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7C9F55-505B-4AD0-B2D3-7BC782E7B3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545" y="4705587"/>
            <a:ext cx="8866909" cy="194093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6160933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Tidy data using </a:t>
            </a:r>
            <a:r>
              <a:rPr lang="en-CA" sz="4000" dirty="0" err="1">
                <a:latin typeface="Courier"/>
              </a:rPr>
              <a:t>dplyr</a:t>
            </a:r>
            <a:endParaRPr lang="en-CA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sz="2800" dirty="0" err="1">
                <a:latin typeface="Courier" pitchFamily="49" charset="0"/>
              </a:rPr>
              <a:t>group_by</a:t>
            </a:r>
            <a:r>
              <a:rPr lang="en-CA" sz="2800" dirty="0">
                <a:latin typeface="Courier" pitchFamily="49" charset="0"/>
              </a:rPr>
              <a:t>() </a:t>
            </a:r>
            <a:r>
              <a:rPr lang="en-CA" sz="2800" dirty="0"/>
              <a:t>and   </a:t>
            </a:r>
            <a:r>
              <a:rPr lang="en-CA" sz="2800" dirty="0">
                <a:latin typeface="Courier" pitchFamily="49" charset="0"/>
              </a:rPr>
              <a:t>summarise()</a:t>
            </a:r>
          </a:p>
          <a:p>
            <a:endParaRPr lang="en-CA" dirty="0">
              <a:latin typeface="Courier" pitchFamily="49" charset="0"/>
            </a:endParaRPr>
          </a:p>
          <a:p>
            <a:endParaRPr lang="en-CA" sz="2800" dirty="0">
              <a:latin typeface="Courier" pitchFamily="49" charset="0"/>
            </a:endParaRPr>
          </a:p>
          <a:p>
            <a:endParaRPr lang="en-CA" dirty="0">
              <a:latin typeface="Courier" pitchFamily="49" charset="0"/>
            </a:endParaRPr>
          </a:p>
          <a:p>
            <a:endParaRPr lang="en-CA" sz="2800" dirty="0">
              <a:latin typeface="Courier" pitchFamily="49" charset="0"/>
            </a:endParaRPr>
          </a:p>
          <a:p>
            <a:endParaRPr lang="en-CA" sz="2800" dirty="0">
              <a:latin typeface="Courier" pitchFamily="49" charset="0"/>
            </a:endParaRPr>
          </a:p>
          <a:p>
            <a:r>
              <a:rPr lang="en-CA" sz="2600" dirty="0"/>
              <a:t>Note that </a:t>
            </a:r>
            <a:r>
              <a:rPr lang="en-CA" sz="2300" dirty="0" err="1">
                <a:latin typeface="Courier" pitchFamily="49" charset="0"/>
              </a:rPr>
              <a:t>group_by</a:t>
            </a:r>
            <a:r>
              <a:rPr lang="en-CA" sz="2300" dirty="0">
                <a:latin typeface="Courier" pitchFamily="49" charset="0"/>
              </a:rPr>
              <a:t>() </a:t>
            </a:r>
            <a:r>
              <a:rPr lang="en-CA" sz="2600" dirty="0"/>
              <a:t>creates an invisible stratification within a dataset, and all operations performed afterwards are done by group</a:t>
            </a:r>
          </a:p>
          <a:p>
            <a:pPr marL="0" indent="0">
              <a:buNone/>
            </a:pPr>
            <a:endParaRPr lang="en-CA" sz="2800" dirty="0">
              <a:latin typeface="Courier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0D54F-648C-42C6-8AF1-9D6958DE1349}" type="slidenum">
              <a:rPr lang="en-CA" smtClean="0"/>
              <a:t>72</a:t>
            </a:fld>
            <a:endParaRPr lang="en-CA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775" b="-6806"/>
          <a:stretch/>
        </p:blipFill>
        <p:spPr bwMode="auto">
          <a:xfrm>
            <a:off x="1195388" y="2694227"/>
            <a:ext cx="6753225" cy="179614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634839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57E198-3E67-405D-AFCA-D9AE73A23A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Piping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D71A08-D04F-4B18-BB9A-9331DE1226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sz="2600" dirty="0"/>
              <a:t>In multi-step data manipulation, tidy data tools provide an efficient way to link individual operations together into a single block of code using the </a:t>
            </a:r>
            <a:r>
              <a:rPr lang="en-CA" sz="2600" i="1" dirty="0"/>
              <a:t>piping operator</a:t>
            </a:r>
          </a:p>
          <a:p>
            <a:endParaRPr lang="en-CA" sz="2400" i="1" dirty="0">
              <a:latin typeface="Courier" pitchFamily="49" charset="0"/>
            </a:endParaRPr>
          </a:p>
          <a:p>
            <a:endParaRPr lang="en-CA" sz="2500" dirty="0">
              <a:latin typeface="Courier" pitchFamily="49" charset="0"/>
            </a:endParaRPr>
          </a:p>
          <a:p>
            <a:endParaRPr lang="en-CA" sz="2500" dirty="0">
              <a:latin typeface="Courier" pitchFamily="49" charset="0"/>
            </a:endParaRPr>
          </a:p>
          <a:p>
            <a:endParaRPr lang="en-CA" sz="2500" dirty="0">
              <a:latin typeface="Courier" pitchFamily="49" charset="0"/>
            </a:endParaRPr>
          </a:p>
          <a:p>
            <a:endParaRPr lang="en-CA" sz="2500" dirty="0">
              <a:latin typeface="Courier" pitchFamily="49" charset="0"/>
            </a:endParaRPr>
          </a:p>
          <a:p>
            <a:r>
              <a:rPr lang="en-CA" sz="2500" dirty="0"/>
              <a:t>Note that the original dataset only needs to be specified once, at the beginning</a:t>
            </a:r>
            <a:endParaRPr lang="en-CA" dirty="0"/>
          </a:p>
        </p:txBody>
      </p:sp>
      <p:grpSp>
        <p:nvGrpSpPr>
          <p:cNvPr id="5" name="Group 4"/>
          <p:cNvGrpSpPr>
            <a:grpSpLocks noChangeAspect="1"/>
          </p:cNvGrpSpPr>
          <p:nvPr/>
        </p:nvGrpSpPr>
        <p:grpSpPr>
          <a:xfrm>
            <a:off x="565331" y="3328097"/>
            <a:ext cx="8013339" cy="1532839"/>
            <a:chOff x="99723" y="4076041"/>
            <a:chExt cx="8963025" cy="171450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A2AA8FE-DBC3-49A0-83B8-D33F4E2E021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9723" y="4076041"/>
              <a:ext cx="8963025" cy="17145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6" name="Arrow: Down 5">
              <a:extLst>
                <a:ext uri="{FF2B5EF4-FFF2-40B4-BE49-F238E27FC236}">
                  <a16:creationId xmlns:a16="http://schemas.microsoft.com/office/drawing/2014/main" id="{0FA28762-140D-4266-ACA8-3D3385E5B2DB}"/>
                </a:ext>
              </a:extLst>
            </p:cNvPr>
            <p:cNvSpPr/>
            <p:nvPr/>
          </p:nvSpPr>
          <p:spPr>
            <a:xfrm rot="5400000">
              <a:off x="1689168" y="4514153"/>
              <a:ext cx="345708" cy="582784"/>
            </a:xfrm>
            <a:prstGeom prst="down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" name="Arrow: Down 6">
              <a:extLst>
                <a:ext uri="{FF2B5EF4-FFF2-40B4-BE49-F238E27FC236}">
                  <a16:creationId xmlns:a16="http://schemas.microsoft.com/office/drawing/2014/main" id="{CC807EE4-7BC0-4E66-8EE6-27532B58B77A}"/>
                </a:ext>
              </a:extLst>
            </p:cNvPr>
            <p:cNvSpPr/>
            <p:nvPr/>
          </p:nvSpPr>
          <p:spPr>
            <a:xfrm rot="5400000">
              <a:off x="3439459" y="5054480"/>
              <a:ext cx="345708" cy="582784"/>
            </a:xfrm>
            <a:prstGeom prst="down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" name="Arrow: Down 7">
              <a:extLst>
                <a:ext uri="{FF2B5EF4-FFF2-40B4-BE49-F238E27FC236}">
                  <a16:creationId xmlns:a16="http://schemas.microsoft.com/office/drawing/2014/main" id="{22995773-DB84-4041-82C9-7E6A4DE7638E}"/>
                </a:ext>
              </a:extLst>
            </p:cNvPr>
            <p:cNvSpPr/>
            <p:nvPr/>
          </p:nvSpPr>
          <p:spPr>
            <a:xfrm>
              <a:off x="8615259" y="4362079"/>
              <a:ext cx="345708" cy="582784"/>
            </a:xfrm>
            <a:prstGeom prst="down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0D54F-648C-42C6-8AF1-9D6958DE1349}" type="slidenum">
              <a:rPr lang="en-CA" smtClean="0"/>
              <a:t>73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4253138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Piping</a:t>
            </a: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7792" b="-7144"/>
          <a:stretch/>
        </p:blipFill>
        <p:spPr bwMode="auto">
          <a:xfrm>
            <a:off x="755708" y="4155622"/>
            <a:ext cx="2016921" cy="144507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182"/>
          <a:stretch/>
        </p:blipFill>
        <p:spPr bwMode="auto">
          <a:xfrm>
            <a:off x="755708" y="2147208"/>
            <a:ext cx="7010400" cy="191520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0A028-28AD-4588-A234-F803D585BC61}" type="slidenum">
              <a:rPr lang="en-CA" smtClean="0"/>
              <a:t>74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7815224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7F70E-1FC9-4CAD-B29C-0012EB1E0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Tidy data using </a:t>
            </a:r>
            <a:r>
              <a:rPr lang="en-CA" sz="4000" dirty="0" err="1">
                <a:latin typeface="Courier"/>
              </a:rPr>
              <a:t>dplyr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804901-AE52-4779-B1B8-CC22B34043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16389"/>
            <a:ext cx="7886700" cy="4351338"/>
          </a:xfrm>
        </p:spPr>
        <p:txBody>
          <a:bodyPr>
            <a:normAutofit/>
          </a:bodyPr>
          <a:lstStyle/>
          <a:p>
            <a:r>
              <a:rPr lang="en-CA" sz="2500" dirty="0" err="1">
                <a:latin typeface="Courier"/>
              </a:rPr>
              <a:t>left_join</a:t>
            </a:r>
            <a:r>
              <a:rPr lang="en-CA" sz="2500" dirty="0">
                <a:latin typeface="Courier"/>
              </a:rPr>
              <a:t>()</a:t>
            </a:r>
            <a:r>
              <a:rPr lang="en-CA" sz="2500" dirty="0"/>
              <a:t>, </a:t>
            </a:r>
            <a:r>
              <a:rPr lang="en-CA" sz="2500" dirty="0" err="1">
                <a:latin typeface="Courier"/>
              </a:rPr>
              <a:t>inner_join</a:t>
            </a:r>
            <a:r>
              <a:rPr lang="en-CA" sz="2500" dirty="0">
                <a:latin typeface="Courier"/>
              </a:rPr>
              <a:t>()</a:t>
            </a:r>
            <a:r>
              <a:rPr lang="en-CA" sz="2500" dirty="0"/>
              <a:t>and </a:t>
            </a:r>
            <a:r>
              <a:rPr lang="en-CA" sz="2500" dirty="0" err="1">
                <a:latin typeface="Courier"/>
              </a:rPr>
              <a:t>full_join</a:t>
            </a:r>
            <a:r>
              <a:rPr lang="en-CA" sz="2500" dirty="0">
                <a:latin typeface="Courier"/>
              </a:rPr>
              <a:t>()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48E911-19C6-4C7D-8075-BF793ABA23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617" y="2343454"/>
            <a:ext cx="6114766" cy="177768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4DE17E4-2826-4C54-8650-8154AF669E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210" y="4375396"/>
            <a:ext cx="3554990" cy="240154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0D54F-648C-42C6-8AF1-9D6958DE1349}" type="slidenum">
              <a:rPr lang="en-CA" smtClean="0"/>
              <a:t>75</a:t>
            </a:fld>
            <a:endParaRPr lang="en-CA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4AAD96A-208A-4143-B860-22D3DD9DFC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9372" y="4375396"/>
            <a:ext cx="3545978" cy="24015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2434561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7F70E-1FC9-4CAD-B29C-0012EB1E0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Tidy data using </a:t>
            </a:r>
            <a:r>
              <a:rPr lang="en-CA" sz="4000" dirty="0" err="1">
                <a:latin typeface="Courier"/>
              </a:rPr>
              <a:t>dplyr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804901-AE52-4779-B1B8-CC22B34043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16389"/>
            <a:ext cx="7886700" cy="4351338"/>
          </a:xfrm>
        </p:spPr>
        <p:txBody>
          <a:bodyPr>
            <a:normAutofit/>
          </a:bodyPr>
          <a:lstStyle/>
          <a:p>
            <a:r>
              <a:rPr lang="en-CA" sz="2500" dirty="0" err="1">
                <a:latin typeface="Courier"/>
              </a:rPr>
              <a:t>left_join</a:t>
            </a:r>
            <a:r>
              <a:rPr lang="en-CA" sz="2500" dirty="0">
                <a:latin typeface="Courier"/>
              </a:rPr>
              <a:t>()</a:t>
            </a:r>
            <a:r>
              <a:rPr lang="en-CA" sz="2500" dirty="0"/>
              <a:t>, </a:t>
            </a:r>
            <a:r>
              <a:rPr lang="en-CA" sz="2500" dirty="0" err="1">
                <a:latin typeface="Courier"/>
              </a:rPr>
              <a:t>inner_join</a:t>
            </a:r>
            <a:r>
              <a:rPr lang="en-CA" sz="2500" dirty="0">
                <a:latin typeface="Courier"/>
              </a:rPr>
              <a:t>()</a:t>
            </a:r>
            <a:r>
              <a:rPr lang="en-CA" sz="2500" dirty="0"/>
              <a:t>and </a:t>
            </a:r>
            <a:r>
              <a:rPr lang="en-CA" sz="2500" dirty="0" err="1">
                <a:latin typeface="Courier"/>
              </a:rPr>
              <a:t>full_join</a:t>
            </a:r>
            <a:r>
              <a:rPr lang="en-CA" sz="2500" dirty="0">
                <a:latin typeface="Courier"/>
              </a:rPr>
              <a:t>()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48E911-19C6-4C7D-8075-BF793ABA23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617" y="2343454"/>
            <a:ext cx="6114766" cy="17776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E6EA02A-0966-43C6-B17E-1CFF0DDA06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251" y="5069105"/>
            <a:ext cx="8713499" cy="91432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0D54F-648C-42C6-8AF1-9D6958DE1349}" type="slidenum">
              <a:rPr lang="en-CA" smtClean="0"/>
              <a:t>76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5562732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7F70E-1FC9-4CAD-B29C-0012EB1E0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Tidy data using </a:t>
            </a:r>
            <a:r>
              <a:rPr lang="en-CA" sz="4000" dirty="0" err="1">
                <a:latin typeface="Courier"/>
              </a:rPr>
              <a:t>dplyr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804901-AE52-4779-B1B8-CC22B34043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16389"/>
            <a:ext cx="7886700" cy="4351338"/>
          </a:xfrm>
        </p:spPr>
        <p:txBody>
          <a:bodyPr>
            <a:normAutofit/>
          </a:bodyPr>
          <a:lstStyle/>
          <a:p>
            <a:r>
              <a:rPr lang="en-CA" sz="2500" dirty="0" err="1">
                <a:latin typeface="Courier"/>
              </a:rPr>
              <a:t>left_join</a:t>
            </a:r>
            <a:r>
              <a:rPr lang="en-CA" sz="2500" dirty="0">
                <a:latin typeface="Courier"/>
              </a:rPr>
              <a:t>()</a:t>
            </a:r>
            <a:r>
              <a:rPr lang="en-CA" sz="2500" dirty="0"/>
              <a:t>, </a:t>
            </a:r>
            <a:r>
              <a:rPr lang="en-CA" sz="2500" dirty="0" err="1">
                <a:latin typeface="Courier"/>
              </a:rPr>
              <a:t>inner_join</a:t>
            </a:r>
            <a:r>
              <a:rPr lang="en-CA" sz="2500" dirty="0">
                <a:latin typeface="Courier"/>
              </a:rPr>
              <a:t>()</a:t>
            </a:r>
            <a:r>
              <a:rPr lang="en-CA" sz="2500" dirty="0"/>
              <a:t>and </a:t>
            </a:r>
            <a:r>
              <a:rPr lang="en-CA" sz="2500" dirty="0" err="1">
                <a:latin typeface="Courier"/>
              </a:rPr>
              <a:t>full_join</a:t>
            </a:r>
            <a:r>
              <a:rPr lang="en-CA" sz="2500" dirty="0">
                <a:latin typeface="Courier"/>
              </a:rPr>
              <a:t>()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0D54F-648C-42C6-8AF1-9D6958DE1349}" type="slidenum">
              <a:rPr lang="en-CA" smtClean="0"/>
              <a:t>77</a:t>
            </a:fld>
            <a:endParaRPr lang="en-CA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25" y="2488067"/>
            <a:ext cx="7829550" cy="34004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134771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F7D510-4553-4F3B-BA3D-60E2FF0B0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Tidy data using </a:t>
            </a:r>
            <a:r>
              <a:rPr lang="en-CA" sz="4000" dirty="0" err="1">
                <a:latin typeface="Courier"/>
              </a:rPr>
              <a:t>dplyr</a:t>
            </a:r>
            <a:endParaRPr lang="en-C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359302-2299-4161-94A2-3B77CEE629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9927" y="1452440"/>
            <a:ext cx="5064146" cy="483845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20F39E6-7530-44FF-9C4D-A50B5002FAB0}"/>
              </a:ext>
            </a:extLst>
          </p:cNvPr>
          <p:cNvSpPr txBox="1"/>
          <p:nvPr/>
        </p:nvSpPr>
        <p:spPr>
          <a:xfrm>
            <a:off x="148359" y="6470196"/>
            <a:ext cx="53944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400" dirty="0"/>
              <a:t>For more details see: </a:t>
            </a:r>
            <a:r>
              <a:rPr lang="en-CA" sz="1400" dirty="0">
                <a:hlinkClick r:id="rId3"/>
              </a:rPr>
              <a:t>http://stat545.com/bit001_dplyr-cheatsheet.html</a:t>
            </a:r>
            <a:endParaRPr lang="en-CA" sz="1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0D54F-648C-42C6-8AF1-9D6958DE1349}" type="slidenum">
              <a:rPr lang="en-CA" smtClean="0"/>
              <a:t>78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9580808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Tidy data using </a:t>
            </a:r>
            <a:r>
              <a:rPr lang="en-CA" sz="4000" dirty="0" err="1">
                <a:latin typeface="Courier"/>
              </a:rPr>
              <a:t>tidyr</a:t>
            </a:r>
            <a:endParaRPr lang="en-CA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sz="2800" dirty="0"/>
              <a:t>Wide-to-long format: </a:t>
            </a:r>
            <a:r>
              <a:rPr lang="en-CA" sz="2800" dirty="0">
                <a:latin typeface="Courier" pitchFamily="49" charset="0"/>
              </a:rPr>
              <a:t>gather(key=, value=) </a:t>
            </a: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0881" y="2364118"/>
            <a:ext cx="3822238" cy="21297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0D54F-648C-42C6-8AF1-9D6958DE1349}" type="slidenum">
              <a:rPr lang="en-CA" smtClean="0"/>
              <a:t>79</a:t>
            </a:fld>
            <a:endParaRPr lang="en-CA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A4B801-395E-43DB-9F9B-6C9220DED5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546" y="4702721"/>
            <a:ext cx="8866909" cy="201273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712725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080288"/>
            <a:ext cx="8568952" cy="54930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26D8257-4782-4C4F-BCE4-A3062A02C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CA" dirty="0"/>
              <a:t>R/</a:t>
            </a:r>
            <a:r>
              <a:rPr lang="en-CA" dirty="0" err="1"/>
              <a:t>RStudio</a:t>
            </a:r>
            <a:r>
              <a:rPr lang="en-CA" dirty="0"/>
              <a:t> layout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0A028-28AD-4588-A234-F803D585BC61}" type="slidenum">
              <a:rPr lang="en-CA" smtClean="0"/>
              <a:t>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6296161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Tidy data using </a:t>
            </a:r>
            <a:r>
              <a:rPr lang="en-CA" sz="4000" dirty="0" err="1">
                <a:latin typeface="Courier"/>
              </a:rPr>
              <a:t>tidyr</a:t>
            </a:r>
            <a:endParaRPr lang="en-CA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sz="2800" dirty="0"/>
              <a:t>Wide-to-long format: </a:t>
            </a:r>
            <a:r>
              <a:rPr lang="en-CA" sz="2800" dirty="0">
                <a:latin typeface="Courier" pitchFamily="49" charset="0"/>
              </a:rPr>
              <a:t>gather(key=, value=)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0D54F-648C-42C6-8AF1-9D6958DE1349}" type="slidenum">
              <a:rPr lang="en-CA" smtClean="0"/>
              <a:t>80</a:t>
            </a:fld>
            <a:endParaRPr lang="en-CA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144" b="-2998"/>
          <a:stretch/>
        </p:blipFill>
        <p:spPr bwMode="auto">
          <a:xfrm>
            <a:off x="302081" y="2628900"/>
            <a:ext cx="8441870" cy="291464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285005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Tidy data using </a:t>
            </a:r>
            <a:r>
              <a:rPr lang="en-CA" sz="4000" dirty="0" err="1">
                <a:latin typeface="Courier"/>
              </a:rPr>
              <a:t>tidyr</a:t>
            </a:r>
            <a:endParaRPr lang="en-CA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34861"/>
            <a:ext cx="7886700" cy="4351338"/>
          </a:xfrm>
        </p:spPr>
        <p:txBody>
          <a:bodyPr/>
          <a:lstStyle/>
          <a:p>
            <a:r>
              <a:rPr lang="en-CA" sz="2800" dirty="0">
                <a:latin typeface="+mn-lt"/>
              </a:rPr>
              <a:t>Long-to-wide format: </a:t>
            </a:r>
            <a:r>
              <a:rPr lang="en-CA" sz="2800" dirty="0">
                <a:latin typeface="Courier" pitchFamily="49" charset="0"/>
              </a:rPr>
              <a:t>spread(key=, value=)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0400" y="2595166"/>
            <a:ext cx="3823200" cy="21307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0D54F-648C-42C6-8AF1-9D6958DE1349}" type="slidenum">
              <a:rPr lang="en-CA" smtClean="0"/>
              <a:t>81</a:t>
            </a:fld>
            <a:endParaRPr lang="en-CA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4845504"/>
            <a:ext cx="7772400" cy="17716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302907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Tidy data using </a:t>
            </a:r>
            <a:r>
              <a:rPr lang="en-CA" sz="4000" dirty="0" err="1">
                <a:latin typeface="Courier"/>
              </a:rPr>
              <a:t>tidyr</a:t>
            </a:r>
            <a:endParaRPr lang="en-CA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34861"/>
            <a:ext cx="7886700" cy="4351338"/>
          </a:xfrm>
        </p:spPr>
        <p:txBody>
          <a:bodyPr/>
          <a:lstStyle/>
          <a:p>
            <a:r>
              <a:rPr lang="en-CA" sz="2800" dirty="0">
                <a:latin typeface="+mn-lt"/>
              </a:rPr>
              <a:t>Long-to-wide format: </a:t>
            </a:r>
            <a:r>
              <a:rPr lang="en-CA" sz="2800" dirty="0">
                <a:latin typeface="Courier" pitchFamily="49" charset="0"/>
              </a:rPr>
              <a:t>spread(key=, value=)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0D54F-648C-42C6-8AF1-9D6958DE1349}" type="slidenum">
              <a:rPr lang="en-CA" smtClean="0"/>
              <a:t>82</a:t>
            </a:fld>
            <a:endParaRPr lang="en-CA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4585" y="2383971"/>
            <a:ext cx="3834830" cy="424542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880312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024" y="1519916"/>
            <a:ext cx="7204611" cy="453662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3559" y="6412675"/>
            <a:ext cx="33645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400" dirty="0">
                <a:hlinkClick r:id="rId3"/>
              </a:rPr>
              <a:t>http://vita.had.co.nz/papers/tidy-data.html</a:t>
            </a:r>
            <a:endParaRPr lang="en-CA" sz="1400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57200" y="484757"/>
            <a:ext cx="8229600" cy="679025"/>
          </a:xfrm>
          <a:prstGeom prst="rect">
            <a:avLst/>
          </a:prstGeom>
        </p:spPr>
        <p:txBody>
          <a:bodyPr/>
          <a:lstStyle>
            <a:lvl1pPr algn="ctr" defTabSz="457200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pitchFamily="34" charset="-128"/>
                <a:cs typeface="+mj-cs"/>
              </a:defRPr>
            </a:lvl1pPr>
            <a:lvl2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l"/>
            <a:r>
              <a:rPr lang="en-CA" sz="4000" dirty="0"/>
              <a:t>Getting started – tidy data paper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0D54F-648C-42C6-8AF1-9D6958DE1349}" type="slidenum">
              <a:rPr lang="en-CA" smtClean="0"/>
              <a:t>83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3205955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42DCA-AAA4-4A65-B199-BF93076D5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Resources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0A028-28AD-4588-A234-F803D585BC61}" type="slidenum">
              <a:rPr lang="en-CA" smtClean="0"/>
              <a:t>84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7627217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2925" y="1650134"/>
            <a:ext cx="8058150" cy="4351338"/>
          </a:xfrm>
        </p:spPr>
        <p:txBody>
          <a:bodyPr>
            <a:noAutofit/>
          </a:bodyPr>
          <a:lstStyle/>
          <a:p>
            <a:pPr>
              <a:spcAft>
                <a:spcPts val="600"/>
              </a:spcAft>
            </a:pPr>
            <a:r>
              <a:rPr lang="en-CA" sz="1800" dirty="0"/>
              <a:t>R for Data Science book: </a:t>
            </a:r>
            <a:r>
              <a:rPr lang="en-CA" sz="1800" dirty="0">
                <a:hlinkClick r:id="rId2"/>
              </a:rPr>
              <a:t>https://r4ds.had.co.nz/</a:t>
            </a:r>
            <a:endParaRPr lang="en-CA" sz="1800" dirty="0">
              <a:hlinkClick r:id="" action="ppaction://noaction"/>
            </a:endParaRPr>
          </a:p>
          <a:p>
            <a:pPr>
              <a:spcAft>
                <a:spcPts val="600"/>
              </a:spcAft>
            </a:pPr>
            <a:r>
              <a:rPr lang="en-CA" sz="1800" dirty="0"/>
              <a:t>Video tutorials:</a:t>
            </a:r>
            <a:endParaRPr lang="en-CA" sz="1800" dirty="0">
              <a:hlinkClick r:id="" action="ppaction://noaction"/>
            </a:endParaRPr>
          </a:p>
          <a:p>
            <a:pPr lvl="1">
              <a:spcAft>
                <a:spcPts val="600"/>
              </a:spcAft>
            </a:pPr>
            <a:r>
              <a:rPr lang="en-CA" sz="1400" dirty="0">
                <a:hlinkClick r:id="" action="ppaction://noaction"/>
              </a:rPr>
              <a:t>https</a:t>
            </a:r>
            <a:r>
              <a:rPr lang="en-CA" sz="1400" dirty="0">
                <a:hlinkClick r:id="rId3"/>
              </a:rPr>
              <a:t>://www.r-bloggers.com/hadley-wickhams-dplyr-tutorial-at-user-2014-part-1/</a:t>
            </a:r>
            <a:endParaRPr lang="en-CA" sz="1400" dirty="0"/>
          </a:p>
          <a:p>
            <a:pPr lvl="1">
              <a:spcAft>
                <a:spcPts val="600"/>
              </a:spcAft>
            </a:pPr>
            <a:r>
              <a:rPr lang="en-CA" sz="1400" dirty="0">
                <a:hlinkClick r:id="rId4"/>
              </a:rPr>
              <a:t>https://www.r-bloggers.com/hadley-wickhams-dplyr-tutorial-at-user-2014-part-2/</a:t>
            </a:r>
            <a:endParaRPr lang="en-CA" sz="1400" dirty="0"/>
          </a:p>
          <a:p>
            <a:pPr>
              <a:spcAft>
                <a:spcPts val="600"/>
              </a:spcAft>
            </a:pPr>
            <a:r>
              <a:rPr lang="en-CA" sz="1800" dirty="0"/>
              <a:t>Quick references &amp; </a:t>
            </a:r>
            <a:r>
              <a:rPr lang="en-CA" sz="1800" dirty="0" err="1"/>
              <a:t>cheatsheets</a:t>
            </a:r>
            <a:r>
              <a:rPr lang="en-CA" sz="1800" dirty="0"/>
              <a:t>:</a:t>
            </a:r>
            <a:endParaRPr lang="en-CA" sz="1800" dirty="0">
              <a:hlinkClick r:id="rId5"/>
            </a:endParaRPr>
          </a:p>
          <a:p>
            <a:pPr lvl="1">
              <a:spcAft>
                <a:spcPts val="600"/>
              </a:spcAft>
            </a:pPr>
            <a:r>
              <a:rPr lang="en-CA" sz="1400" dirty="0">
                <a:hlinkClick r:id="rId5"/>
              </a:rPr>
              <a:t>https://www.rstudio.com/resources/cheatsheets/</a:t>
            </a:r>
            <a:endParaRPr lang="en-CA" sz="1400" dirty="0"/>
          </a:p>
          <a:p>
            <a:pPr lvl="1">
              <a:spcAft>
                <a:spcPts val="600"/>
              </a:spcAft>
            </a:pPr>
            <a:r>
              <a:rPr lang="en-CA" sz="1400" dirty="0">
                <a:hlinkClick r:id="rId6"/>
              </a:rPr>
              <a:t>https://github.com/rstudio/cheatsheets/blob/master/data-transformation.pdf</a:t>
            </a:r>
            <a:endParaRPr lang="en-CA" sz="1400" dirty="0"/>
          </a:p>
          <a:p>
            <a:pPr lvl="1">
              <a:spcAft>
                <a:spcPts val="600"/>
              </a:spcAft>
            </a:pPr>
            <a:r>
              <a:rPr lang="en-CA" sz="1400" dirty="0">
                <a:hlinkClick r:id="rId7"/>
              </a:rPr>
              <a:t>https://github.com/rstudio/cheatsheets/blob/master/data-import.pdf</a:t>
            </a:r>
            <a:endParaRPr lang="en-CA" sz="1400" dirty="0"/>
          </a:p>
          <a:p>
            <a:pPr>
              <a:spcAft>
                <a:spcPts val="600"/>
              </a:spcAft>
            </a:pPr>
            <a:r>
              <a:rPr lang="en-CA" sz="1800" dirty="0"/>
              <a:t>Tidy data examples:</a:t>
            </a:r>
            <a:endParaRPr lang="en-CA" sz="1800" dirty="0">
              <a:hlinkClick r:id="rId5"/>
            </a:endParaRPr>
          </a:p>
          <a:p>
            <a:pPr lvl="1">
              <a:spcAft>
                <a:spcPts val="600"/>
              </a:spcAft>
            </a:pPr>
            <a:r>
              <a:rPr lang="en-CA" sz="1400" dirty="0">
                <a:hlinkClick r:id="rId8"/>
              </a:rPr>
              <a:t>http://jules32.github.io/2016-07-12-Oxford/dplyr_tidyr/#</a:t>
            </a:r>
            <a:endParaRPr lang="en-CA" sz="1400" dirty="0"/>
          </a:p>
          <a:p>
            <a:pPr lvl="1">
              <a:spcAft>
                <a:spcPts val="600"/>
              </a:spcAft>
            </a:pPr>
            <a:r>
              <a:rPr lang="en-CA" sz="1400" dirty="0">
                <a:hlinkClick r:id="rId9"/>
              </a:rPr>
              <a:t>https://rstudio-pubs-static.s3.amazonaws.com/109948_876c577ae6424d47b529fce960db7bf4.html#1</a:t>
            </a:r>
            <a:endParaRPr lang="en-CA" sz="1400" dirty="0"/>
          </a:p>
          <a:p>
            <a:pPr>
              <a:spcAft>
                <a:spcPts val="600"/>
              </a:spcAft>
            </a:pPr>
            <a:endParaRPr lang="en-CA" sz="1800" dirty="0"/>
          </a:p>
          <a:p>
            <a:pPr>
              <a:spcAft>
                <a:spcPts val="600"/>
              </a:spcAft>
            </a:pPr>
            <a:endParaRPr lang="en-CA" sz="1800" dirty="0"/>
          </a:p>
          <a:p>
            <a:pPr>
              <a:spcAft>
                <a:spcPts val="600"/>
              </a:spcAft>
            </a:pPr>
            <a:endParaRPr lang="en-CA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0D54F-648C-42C6-8AF1-9D6958DE1349}" type="slidenum">
              <a:rPr lang="en-CA" smtClean="0"/>
              <a:t>85</a:t>
            </a:fld>
            <a:endParaRPr lang="en-CA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Selected resources</a:t>
            </a:r>
          </a:p>
        </p:txBody>
      </p:sp>
    </p:spTree>
    <p:extLst>
      <p:ext uri="{BB962C8B-B14F-4D97-AF65-F5344CB8AC3E}">
        <p14:creationId xmlns:p14="http://schemas.microsoft.com/office/powerpoint/2010/main" val="246704047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A96B6AD-4D4B-4F00-B8A7-9742C44C20BE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22313" y="0"/>
            <a:ext cx="9108504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B606D8-1ADF-482D-9743-78D974820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/>
              <a:t>Thank you /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6CBE7E-4B12-4291-89DF-183B872EB9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b="1" dirty="0"/>
              <a:t>michael.otterstatter@gmail.com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0A028-28AD-4588-A234-F803D585BC61}" type="slidenum">
              <a:rPr lang="en-CA" smtClean="0"/>
              <a:t>86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804050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080288"/>
            <a:ext cx="8568952" cy="54930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763688" y="2430758"/>
            <a:ext cx="3242302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Code is written in the </a:t>
            </a:r>
            <a:r>
              <a:rPr lang="en-US" b="1" dirty="0">
                <a:solidFill>
                  <a:srgbClr val="FF0000"/>
                </a:solidFill>
              </a:rPr>
              <a:t>script editor </a:t>
            </a:r>
            <a:r>
              <a:rPr lang="en-US" dirty="0">
                <a:solidFill>
                  <a:srgbClr val="FF0000"/>
                </a:solidFill>
              </a:rPr>
              <a:t>window</a:t>
            </a:r>
            <a:endParaRPr lang="en-CA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547664" y="4916338"/>
            <a:ext cx="3386318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Code is run and output appears in the </a:t>
            </a:r>
            <a:r>
              <a:rPr lang="en-US" b="1" dirty="0">
                <a:solidFill>
                  <a:srgbClr val="FF0000"/>
                </a:solidFill>
              </a:rPr>
              <a:t>console</a:t>
            </a:r>
            <a:r>
              <a:rPr lang="en-US" dirty="0">
                <a:solidFill>
                  <a:srgbClr val="FF0000"/>
                </a:solidFill>
              </a:rPr>
              <a:t> window</a:t>
            </a:r>
            <a:endParaRPr lang="en-CA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228184" y="2277539"/>
            <a:ext cx="2340057" cy="95410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Data sets, defined variables, functions and other objects listed in </a:t>
            </a:r>
            <a:r>
              <a:rPr lang="en-US" sz="1400" b="1" dirty="0">
                <a:solidFill>
                  <a:srgbClr val="FF0000"/>
                </a:solidFill>
              </a:rPr>
              <a:t>environment </a:t>
            </a:r>
            <a:r>
              <a:rPr lang="en-US" sz="1400" dirty="0">
                <a:solidFill>
                  <a:srgbClr val="FF0000"/>
                </a:solidFill>
              </a:rPr>
              <a:t>window</a:t>
            </a:r>
            <a:endParaRPr lang="en-CA" sz="1400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463159" y="4916338"/>
            <a:ext cx="2088232" cy="95410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File lists, generated plots, installed packages, help files, html content shown in </a:t>
            </a:r>
            <a:r>
              <a:rPr lang="en-US" sz="1400" b="1" dirty="0">
                <a:solidFill>
                  <a:srgbClr val="FF0000"/>
                </a:solidFill>
              </a:rPr>
              <a:t>explorer</a:t>
            </a:r>
            <a:r>
              <a:rPr lang="en-US" sz="1400" dirty="0">
                <a:solidFill>
                  <a:srgbClr val="FF0000"/>
                </a:solidFill>
              </a:rPr>
              <a:t> window</a:t>
            </a:r>
            <a:endParaRPr lang="en-CA" sz="1400" dirty="0">
              <a:solidFill>
                <a:srgbClr val="FF0000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3D47F3-44D1-4B7F-A1EC-9FF2E7EFE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CA" dirty="0"/>
              <a:t>R/</a:t>
            </a:r>
            <a:r>
              <a:rPr lang="en-CA" dirty="0" err="1"/>
              <a:t>RStudio</a:t>
            </a:r>
            <a:r>
              <a:rPr lang="en-CA" dirty="0"/>
              <a:t> layout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0A028-28AD-4588-A234-F803D585BC61}" type="slidenum">
              <a:rPr lang="en-CA" smtClean="0"/>
              <a:t>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559051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989</TotalTime>
  <Words>2761</Words>
  <Application>Microsoft Office PowerPoint</Application>
  <PresentationFormat>On-screen Show (4:3)</PresentationFormat>
  <Paragraphs>395</Paragraphs>
  <Slides>86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86</vt:i4>
      </vt:variant>
    </vt:vector>
  </HeadingPairs>
  <TitlesOfParts>
    <vt:vector size="92" baseType="lpstr">
      <vt:lpstr>Arial</vt:lpstr>
      <vt:lpstr>Calibri</vt:lpstr>
      <vt:lpstr>Calibri Light</vt:lpstr>
      <vt:lpstr>Courier</vt:lpstr>
      <vt:lpstr>Courier New</vt:lpstr>
      <vt:lpstr>Office Theme</vt:lpstr>
      <vt:lpstr>Working with Data in R: An Overview</vt:lpstr>
      <vt:lpstr>Outline</vt:lpstr>
      <vt:lpstr>Caveats </vt:lpstr>
      <vt:lpstr>R and RStudio  </vt:lpstr>
      <vt:lpstr>Key ingredients</vt:lpstr>
      <vt:lpstr>Think of it this way…</vt:lpstr>
      <vt:lpstr>Characteristics of R</vt:lpstr>
      <vt:lpstr>R/RStudio layout</vt:lpstr>
      <vt:lpstr>R/RStudio layout</vt:lpstr>
      <vt:lpstr>R/RStudio layout</vt:lpstr>
      <vt:lpstr>Getting started</vt:lpstr>
      <vt:lpstr>Working in R: base R</vt:lpstr>
      <vt:lpstr>Working in R: base R</vt:lpstr>
      <vt:lpstr>Working in R: base R</vt:lpstr>
      <vt:lpstr>Working in R: base R</vt:lpstr>
      <vt:lpstr>Working in R: base R</vt:lpstr>
      <vt:lpstr>Working in R: base R</vt:lpstr>
      <vt:lpstr>Working in R: base R</vt:lpstr>
      <vt:lpstr>Working in R: base R</vt:lpstr>
      <vt:lpstr>Working in R: installing packages</vt:lpstr>
      <vt:lpstr>Working in R: installing packages</vt:lpstr>
      <vt:lpstr>Working in R: installing packages</vt:lpstr>
      <vt:lpstr>Working in R: installing packages</vt:lpstr>
      <vt:lpstr>Working in R: the tidyverse</vt:lpstr>
      <vt:lpstr>Working in R: the tidyverse</vt:lpstr>
      <vt:lpstr>Working in R: the tidyverse</vt:lpstr>
      <vt:lpstr>PowerPoint Presentation</vt:lpstr>
      <vt:lpstr>Importing data</vt:lpstr>
      <vt:lpstr>Importing data</vt:lpstr>
      <vt:lpstr>Importing data with tidyverse package readr </vt:lpstr>
      <vt:lpstr>PowerPoint Presentation</vt:lpstr>
      <vt:lpstr>Introducing read_csv</vt:lpstr>
      <vt:lpstr>PowerPoint Presentation</vt:lpstr>
      <vt:lpstr>Importing data with read_csv </vt:lpstr>
      <vt:lpstr>Importing data with read_csv </vt:lpstr>
      <vt:lpstr>Importing data with read_csv </vt:lpstr>
      <vt:lpstr>Importing data with read_csv </vt:lpstr>
      <vt:lpstr>A messier example</vt:lpstr>
      <vt:lpstr>A messier example</vt:lpstr>
      <vt:lpstr>A messier example</vt:lpstr>
      <vt:lpstr>A messier example</vt:lpstr>
      <vt:lpstr>A messier example</vt:lpstr>
      <vt:lpstr>A messier example</vt:lpstr>
      <vt:lpstr>Dealing with dates</vt:lpstr>
      <vt:lpstr>Dealing with dates</vt:lpstr>
      <vt:lpstr>Dealing with dates</vt:lpstr>
      <vt:lpstr>Dealing with dates</vt:lpstr>
      <vt:lpstr>Dealing with dates</vt:lpstr>
      <vt:lpstr>Exploring, manipulating and summarising data</vt:lpstr>
      <vt:lpstr>Messy data</vt:lpstr>
      <vt:lpstr>‘Wrangling’ messy data</vt:lpstr>
      <vt:lpstr>Tidy data</vt:lpstr>
      <vt:lpstr>Not tidy </vt:lpstr>
      <vt:lpstr>Not tidy </vt:lpstr>
      <vt:lpstr>Tidy </vt:lpstr>
      <vt:lpstr>Tidy </vt:lpstr>
      <vt:lpstr>Tidy </vt:lpstr>
      <vt:lpstr>Tidy </vt:lpstr>
      <vt:lpstr>Why Tidy?</vt:lpstr>
      <vt:lpstr>Tidyverse packages dplyr and tidyr</vt:lpstr>
      <vt:lpstr>Tidy data tools in R</vt:lpstr>
      <vt:lpstr>PowerPoint Presentation</vt:lpstr>
      <vt:lpstr>Example dataset iris.t</vt:lpstr>
      <vt:lpstr>Tidy data using dplyr</vt:lpstr>
      <vt:lpstr>Tidy data using dplyr</vt:lpstr>
      <vt:lpstr>Tidy data using dplyr</vt:lpstr>
      <vt:lpstr>Tidy data using dplyr</vt:lpstr>
      <vt:lpstr>Tidy data using dplyr</vt:lpstr>
      <vt:lpstr>Tidy data using dplyr</vt:lpstr>
      <vt:lpstr>Tidy data using dplyr</vt:lpstr>
      <vt:lpstr>Tidy data using dplyr</vt:lpstr>
      <vt:lpstr>Tidy data using dplyr</vt:lpstr>
      <vt:lpstr>Piping</vt:lpstr>
      <vt:lpstr>Piping</vt:lpstr>
      <vt:lpstr>Tidy data using dplyr</vt:lpstr>
      <vt:lpstr>Tidy data using dplyr</vt:lpstr>
      <vt:lpstr>Tidy data using dplyr</vt:lpstr>
      <vt:lpstr>Tidy data using dplyr</vt:lpstr>
      <vt:lpstr>Tidy data using tidyr</vt:lpstr>
      <vt:lpstr>Tidy data using tidyr</vt:lpstr>
      <vt:lpstr>Tidy data using tidyr</vt:lpstr>
      <vt:lpstr>Tidy data using tidyr</vt:lpstr>
      <vt:lpstr>PowerPoint Presentation</vt:lpstr>
      <vt:lpstr>Resources</vt:lpstr>
      <vt:lpstr>Selected resources</vt:lpstr>
      <vt:lpstr>Thank you / 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 Introduction to Working with Data in R</dc:title>
  <dc:creator>Michael</dc:creator>
  <cp:lastModifiedBy>Michael</cp:lastModifiedBy>
  <cp:revision>97</cp:revision>
  <dcterms:created xsi:type="dcterms:W3CDTF">2019-10-29T16:38:47Z</dcterms:created>
  <dcterms:modified xsi:type="dcterms:W3CDTF">2019-11-07T17:56:36Z</dcterms:modified>
</cp:coreProperties>
</file>